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Lst>
  <p:sldSz cy="5143500" cx="9144000"/>
  <p:notesSz cx="6858000" cy="9144000"/>
  <p:embeddedFontLst>
    <p:embeddedFont>
      <p:font typeface="Montserrat"/>
      <p:regular r:id="rId49"/>
      <p:bold r:id="rId50"/>
      <p:italic r:id="rId51"/>
      <p:boldItalic r:id="rId52"/>
    </p:embeddedFont>
    <p:embeddedFont>
      <p:font typeface="Lato"/>
      <p:regular r:id="rId53"/>
      <p:bold r:id="rId54"/>
      <p:italic r:id="rId55"/>
      <p:boldItalic r:id="rId56"/>
    </p:embeddedFont>
    <p:embeddedFont>
      <p:font typeface="Average"/>
      <p:regular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italic.fntdata"/><Relationship Id="rId50" Type="http://schemas.openxmlformats.org/officeDocument/2006/relationships/font" Target="fonts/Montserrat-bold.fntdata"/><Relationship Id="rId53" Type="http://schemas.openxmlformats.org/officeDocument/2006/relationships/font" Target="fonts/Lato-regular.fntdata"/><Relationship Id="rId52" Type="http://schemas.openxmlformats.org/officeDocument/2006/relationships/font" Target="fonts/Montserrat-boldItalic.fntdata"/><Relationship Id="rId11" Type="http://schemas.openxmlformats.org/officeDocument/2006/relationships/slide" Target="slides/slide6.xml"/><Relationship Id="rId55" Type="http://schemas.openxmlformats.org/officeDocument/2006/relationships/font" Target="fonts/Lato-italic.fntdata"/><Relationship Id="rId10" Type="http://schemas.openxmlformats.org/officeDocument/2006/relationships/slide" Target="slides/slide5.xml"/><Relationship Id="rId54" Type="http://schemas.openxmlformats.org/officeDocument/2006/relationships/font" Target="fonts/Lato-bold.fntdata"/><Relationship Id="rId13" Type="http://schemas.openxmlformats.org/officeDocument/2006/relationships/slide" Target="slides/slide8.xml"/><Relationship Id="rId57" Type="http://schemas.openxmlformats.org/officeDocument/2006/relationships/font" Target="fonts/Average-regular.fntdata"/><Relationship Id="rId12" Type="http://schemas.openxmlformats.org/officeDocument/2006/relationships/slide" Target="slides/slide7.xml"/><Relationship Id="rId56"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jpg>
</file>

<file path=ppt/media/image30.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6e4ceaa511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6e4ceaa511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6e4ceaa51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6e4ceaa51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6e4ceaa511_8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6e4ceaa511_8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6e4ceaa51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6e4ceaa51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6e4ceaa51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6e4ceaa51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6e4ceaa511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6e4ceaa511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6e4ceaa51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6e4ceaa51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6d47898c5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6d47898c5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6d47898c5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6d47898c5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6d47898c5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6d47898c5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6d47898c5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6d47898c5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6d47898c5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16d47898c5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6d47898c5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6d47898c5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6d47898c5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6d47898c5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6d47898c50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6d47898c50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6d47898c50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6d47898c50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6d47898c5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6d47898c5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6d47898c5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6d47898c5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6d47898c50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6d47898c5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6d47898c50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6d47898c50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6d47898c5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6d47898c5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6d47898c50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6d47898c50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6d47898c50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16d47898c50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6d47898c5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6d47898c50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6d47898c50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6d47898c50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16d47898c50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6d47898c50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6d47898c50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6d47898c50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6d47898c50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6d47898c50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6d47898c50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6d47898c50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6d47898c5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6d47898c5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6d47898c5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6d47898c5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6d47898c5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6d47898c5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16e4ceaa511_7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6e4ceaa511_7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6d47898c50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6d47898c50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6e4ceaa51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6e4ceaa51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6e4ceaa51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6e4ceaa51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6e4ceaa51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6e4ceaa51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6e4ceaa511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6e4ceaa511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 Id="rId3" Type="http://schemas.openxmlformats.org/officeDocument/2006/relationships/image" Target="../media/image2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ithub.com/RLL-Project/e-Medicare.gi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9.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6.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2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2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2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20.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24.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2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2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2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 Id="rId3" Type="http://schemas.openxmlformats.org/officeDocument/2006/relationships/image" Target="../media/image19.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038575" y="19019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E-Medicare</a:t>
            </a:r>
            <a:endParaRPr/>
          </a:p>
          <a:p>
            <a:pPr indent="0" lvl="0" marL="0" rtl="0" algn="l">
              <a:spcBef>
                <a:spcPts val="0"/>
              </a:spcBef>
              <a:spcAft>
                <a:spcPts val="0"/>
              </a:spcAft>
              <a:buNone/>
            </a:pPr>
            <a:r>
              <a:rPr lang="en-GB" sz="2000"/>
              <a:t> </a:t>
            </a:r>
            <a:r>
              <a:rPr lang="en-GB" sz="2000"/>
              <a:t>RLL Project - Group 01</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Functional Flow</a:t>
            </a:r>
            <a:endParaRPr/>
          </a:p>
        </p:txBody>
      </p:sp>
      <p:sp>
        <p:nvSpPr>
          <p:cNvPr id="297" name="Google Shape;297;p26"/>
          <p:cNvSpPr/>
          <p:nvPr/>
        </p:nvSpPr>
        <p:spPr>
          <a:xfrm>
            <a:off x="1495050" y="1426475"/>
            <a:ext cx="1933800" cy="25785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a:off x="5702800" y="1385325"/>
            <a:ext cx="2359200" cy="26196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6007600" y="2891025"/>
            <a:ext cx="1769400" cy="754500"/>
          </a:xfrm>
          <a:prstGeom prst="can">
            <a:avLst>
              <a:gd fmla="val 25000" name="adj"/>
            </a:avLst>
          </a:prstGeom>
          <a:solidFill>
            <a:schemeClr val="lt2"/>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txBox="1"/>
          <p:nvPr/>
        </p:nvSpPr>
        <p:spPr>
          <a:xfrm>
            <a:off x="6460250" y="3140950"/>
            <a:ext cx="253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Database</a:t>
            </a:r>
            <a:endParaRPr>
              <a:latin typeface="Lato"/>
              <a:ea typeface="Lato"/>
              <a:cs typeface="Lato"/>
              <a:sym typeface="Lato"/>
            </a:endParaRPr>
          </a:p>
        </p:txBody>
      </p:sp>
      <p:sp>
        <p:nvSpPr>
          <p:cNvPr id="301" name="Google Shape;301;p26"/>
          <p:cNvSpPr/>
          <p:nvPr/>
        </p:nvSpPr>
        <p:spPr>
          <a:xfrm>
            <a:off x="1700775" y="1783075"/>
            <a:ext cx="1536300" cy="4002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1693800" y="3220575"/>
            <a:ext cx="1536300" cy="4002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txBox="1"/>
          <p:nvPr/>
        </p:nvSpPr>
        <p:spPr>
          <a:xfrm>
            <a:off x="2063475" y="1825650"/>
            <a:ext cx="680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Admin</a:t>
            </a:r>
            <a:endParaRPr>
              <a:solidFill>
                <a:schemeClr val="lt1"/>
              </a:solidFill>
              <a:latin typeface="Lato"/>
              <a:ea typeface="Lato"/>
              <a:cs typeface="Lato"/>
              <a:sym typeface="Lato"/>
            </a:endParaRPr>
          </a:p>
        </p:txBody>
      </p:sp>
      <p:sp>
        <p:nvSpPr>
          <p:cNvPr id="304" name="Google Shape;304;p26"/>
          <p:cNvSpPr txBox="1"/>
          <p:nvPr/>
        </p:nvSpPr>
        <p:spPr>
          <a:xfrm>
            <a:off x="2139675" y="3220575"/>
            <a:ext cx="680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User</a:t>
            </a:r>
            <a:endParaRPr>
              <a:solidFill>
                <a:schemeClr val="lt1"/>
              </a:solidFill>
              <a:latin typeface="Lato"/>
              <a:ea typeface="Lato"/>
              <a:cs typeface="Lato"/>
              <a:sym typeface="Lato"/>
            </a:endParaRPr>
          </a:p>
        </p:txBody>
      </p:sp>
      <p:sp>
        <p:nvSpPr>
          <p:cNvPr id="305" name="Google Shape;305;p26"/>
          <p:cNvSpPr/>
          <p:nvPr/>
        </p:nvSpPr>
        <p:spPr>
          <a:xfrm>
            <a:off x="5939025" y="1865375"/>
            <a:ext cx="1838100" cy="400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txBox="1"/>
          <p:nvPr/>
        </p:nvSpPr>
        <p:spPr>
          <a:xfrm>
            <a:off x="6158475" y="1862025"/>
            <a:ext cx="292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DES Application</a:t>
            </a:r>
            <a:endParaRPr>
              <a:latin typeface="Lato"/>
              <a:ea typeface="Lato"/>
              <a:cs typeface="Lato"/>
              <a:sym typeface="Lato"/>
            </a:endParaRPr>
          </a:p>
        </p:txBody>
      </p:sp>
      <p:sp>
        <p:nvSpPr>
          <p:cNvPr id="307" name="Google Shape;307;p26"/>
          <p:cNvSpPr/>
          <p:nvPr/>
        </p:nvSpPr>
        <p:spPr>
          <a:xfrm>
            <a:off x="6726925" y="2290575"/>
            <a:ext cx="342900" cy="598500"/>
          </a:xfrm>
          <a:prstGeom prst="upDownArrow">
            <a:avLst>
              <a:gd fmla="val 50000" name="adj1"/>
              <a:gd fmla="val 50000" name="adj2"/>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3442725" y="2606050"/>
            <a:ext cx="2260200" cy="282900"/>
          </a:xfrm>
          <a:prstGeom prst="leftRightArrow">
            <a:avLst>
              <a:gd fmla="val 50000" name="adj1"/>
              <a:gd fmla="val 50000" name="adj2"/>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3646775" y="2142800"/>
            <a:ext cx="1838100" cy="400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3646775" y="2952000"/>
            <a:ext cx="1838100" cy="400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txBox="1"/>
          <p:nvPr/>
        </p:nvSpPr>
        <p:spPr>
          <a:xfrm>
            <a:off x="4004313" y="2142800"/>
            <a:ext cx="292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HTTP /GET</a:t>
            </a:r>
            <a:endParaRPr>
              <a:latin typeface="Lato"/>
              <a:ea typeface="Lato"/>
              <a:cs typeface="Lato"/>
              <a:sym typeface="Lato"/>
            </a:endParaRPr>
          </a:p>
        </p:txBody>
      </p:sp>
      <p:sp>
        <p:nvSpPr>
          <p:cNvPr id="312" name="Google Shape;312;p26"/>
          <p:cNvSpPr txBox="1"/>
          <p:nvPr/>
        </p:nvSpPr>
        <p:spPr>
          <a:xfrm>
            <a:off x="3805525" y="2953800"/>
            <a:ext cx="292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HTTP Response</a:t>
            </a:r>
            <a:endParaRPr>
              <a:latin typeface="Lato"/>
              <a:ea typeface="Lato"/>
              <a:cs typeface="Lato"/>
              <a:sym typeface="Lato"/>
            </a:endParaRPr>
          </a:p>
        </p:txBody>
      </p:sp>
      <p:sp>
        <p:nvSpPr>
          <p:cNvPr id="313" name="Google Shape;313;p26"/>
          <p:cNvSpPr/>
          <p:nvPr/>
        </p:nvSpPr>
        <p:spPr>
          <a:xfrm>
            <a:off x="1495050" y="4114800"/>
            <a:ext cx="1933800" cy="4002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5695975" y="4118425"/>
            <a:ext cx="2359200" cy="400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txBox="1"/>
          <p:nvPr/>
        </p:nvSpPr>
        <p:spPr>
          <a:xfrm>
            <a:off x="2174775" y="4118425"/>
            <a:ext cx="283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chemeClr val="lt1"/>
                </a:solidFill>
                <a:latin typeface="Lato"/>
                <a:ea typeface="Lato"/>
                <a:cs typeface="Lato"/>
                <a:sym typeface="Lato"/>
              </a:rPr>
              <a:t>GUI</a:t>
            </a:r>
            <a:endParaRPr b="1" sz="1200">
              <a:solidFill>
                <a:schemeClr val="lt1"/>
              </a:solidFill>
              <a:latin typeface="Lato"/>
              <a:ea typeface="Lato"/>
              <a:cs typeface="Lato"/>
              <a:sym typeface="Lato"/>
            </a:endParaRPr>
          </a:p>
        </p:txBody>
      </p:sp>
      <p:sp>
        <p:nvSpPr>
          <p:cNvPr id="316" name="Google Shape;316;p26"/>
          <p:cNvSpPr txBox="1"/>
          <p:nvPr/>
        </p:nvSpPr>
        <p:spPr>
          <a:xfrm>
            <a:off x="6460250" y="4139100"/>
            <a:ext cx="278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Server</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7"/>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Environment</a:t>
            </a:r>
            <a:endParaRPr/>
          </a:p>
        </p:txBody>
      </p:sp>
      <p:sp>
        <p:nvSpPr>
          <p:cNvPr id="322" name="Google Shape;322;p27"/>
          <p:cNvSpPr txBox="1"/>
          <p:nvPr>
            <p:ph idx="1" type="body"/>
          </p:nvPr>
        </p:nvSpPr>
        <p:spPr>
          <a:xfrm>
            <a:off x="1111375" y="1335550"/>
            <a:ext cx="5609700" cy="31827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rgbClr val="FFFFFF"/>
              </a:buClr>
              <a:buSzPts val="1500"/>
              <a:buChar char="●"/>
            </a:pPr>
            <a:r>
              <a:rPr lang="en-GB" sz="1500">
                <a:solidFill>
                  <a:srgbClr val="FFFFFF"/>
                </a:solidFill>
              </a:rPr>
              <a:t>Server – Apache Tomcat 8.5</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Database – MySQL    </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My SQL J Connector </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Node Version 10   </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Angular CLI </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JDK 1.8  </a:t>
            </a:r>
            <a:endParaRPr sz="1500">
              <a:solidFill>
                <a:srgbClr val="FFFFFF"/>
              </a:solidFill>
            </a:endParaRPr>
          </a:p>
          <a:p>
            <a:pPr indent="-323850" lvl="0" marL="457200" rtl="0" algn="l">
              <a:lnSpc>
                <a:spcPct val="150000"/>
              </a:lnSpc>
              <a:spcBef>
                <a:spcPts val="0"/>
              </a:spcBef>
              <a:spcAft>
                <a:spcPts val="0"/>
              </a:spcAft>
              <a:buClr>
                <a:srgbClr val="FFFFFF"/>
              </a:buClr>
              <a:buSzPts val="1500"/>
              <a:buChar char="●"/>
            </a:pPr>
            <a:r>
              <a:rPr lang="en-GB" sz="1500">
                <a:solidFill>
                  <a:srgbClr val="FFFFFF"/>
                </a:solidFill>
              </a:rPr>
              <a:t>Eclipse IDE or Spring Tool Suite</a:t>
            </a:r>
            <a:endParaRPr sz="1500">
              <a:solidFill>
                <a:srgbClr val="FFFFFF"/>
              </a:solidFill>
            </a:endParaRPr>
          </a:p>
          <a:p>
            <a:pPr indent="0" lvl="0" marL="0" rtl="0" algn="l">
              <a:lnSpc>
                <a:spcPct val="100000"/>
              </a:lnSpc>
              <a:spcBef>
                <a:spcPts val="1600"/>
              </a:spcBef>
              <a:spcAft>
                <a:spcPts val="1600"/>
              </a:spcAft>
              <a:buNone/>
            </a:pPr>
            <a:r>
              <a:t/>
            </a:r>
            <a:endParaRPr sz="15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8"/>
          <p:cNvSpPr txBox="1"/>
          <p:nvPr>
            <p:ph type="title"/>
          </p:nvPr>
        </p:nvSpPr>
        <p:spPr>
          <a:xfrm>
            <a:off x="1297500" y="393750"/>
            <a:ext cx="70389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UML Diagram</a:t>
            </a:r>
            <a:endParaRPr/>
          </a:p>
        </p:txBody>
      </p:sp>
      <p:sp>
        <p:nvSpPr>
          <p:cNvPr id="328" name="Google Shape;328;p28"/>
          <p:cNvSpPr txBox="1"/>
          <p:nvPr>
            <p:ph idx="1" type="body"/>
          </p:nvPr>
        </p:nvSpPr>
        <p:spPr>
          <a:xfrm>
            <a:off x="1068450" y="931650"/>
            <a:ext cx="7558800" cy="36216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1000"/>
              </a:spcBef>
              <a:spcAft>
                <a:spcPts val="0"/>
              </a:spcAft>
              <a:buSzPts val="1500"/>
              <a:buChar char="●"/>
            </a:pPr>
            <a:r>
              <a:rPr lang="en-GB" sz="1500"/>
              <a:t>UML, short for Unified Modeling Language</a:t>
            </a:r>
            <a:endParaRPr sz="1500"/>
          </a:p>
          <a:p>
            <a:pPr indent="-323850" lvl="0" marL="457200" rtl="0" algn="just">
              <a:lnSpc>
                <a:spcPct val="150000"/>
              </a:lnSpc>
              <a:spcBef>
                <a:spcPts val="0"/>
              </a:spcBef>
              <a:spcAft>
                <a:spcPts val="0"/>
              </a:spcAft>
              <a:buSzPts val="1500"/>
              <a:buChar char="●"/>
            </a:pPr>
            <a:r>
              <a:rPr lang="en-GB" sz="1500"/>
              <a:t>It is a standardized modeling language consisting of an integrated set of diagrams, developed to help system and software developers for specifying, visualizing, constructing, and documenting the artifacts of software systems, as well as for business modeling and other non-software systems. </a:t>
            </a:r>
            <a:endParaRPr sz="1500"/>
          </a:p>
          <a:p>
            <a:pPr indent="-323850" lvl="0" marL="457200" rtl="0" algn="just">
              <a:lnSpc>
                <a:spcPct val="150000"/>
              </a:lnSpc>
              <a:spcBef>
                <a:spcPts val="0"/>
              </a:spcBef>
              <a:spcAft>
                <a:spcPts val="0"/>
              </a:spcAft>
              <a:buSzPts val="1500"/>
              <a:buChar char="●"/>
            </a:pPr>
            <a:r>
              <a:rPr lang="en-GB" sz="1500"/>
              <a:t>The UML is a very important part of developing object oriented software and the software development process. </a:t>
            </a:r>
            <a:endParaRPr sz="1500"/>
          </a:p>
          <a:p>
            <a:pPr indent="-323850" lvl="0" marL="457200" rtl="0" algn="just">
              <a:lnSpc>
                <a:spcPct val="150000"/>
              </a:lnSpc>
              <a:spcBef>
                <a:spcPts val="0"/>
              </a:spcBef>
              <a:spcAft>
                <a:spcPts val="0"/>
              </a:spcAft>
              <a:buSzPts val="1500"/>
              <a:buChar char="●"/>
            </a:pPr>
            <a:r>
              <a:rPr lang="en-GB" sz="1500"/>
              <a:t>The UML uses mostly graphical notations to express the design of software projects. </a:t>
            </a:r>
            <a:endParaRPr sz="1500"/>
          </a:p>
          <a:p>
            <a:pPr indent="0" lvl="0" marL="0" rtl="0" algn="l">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9"/>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Case</a:t>
            </a:r>
            <a:r>
              <a:rPr lang="en-GB"/>
              <a:t> Diagram</a:t>
            </a:r>
            <a:endParaRPr/>
          </a:p>
        </p:txBody>
      </p:sp>
      <p:sp>
        <p:nvSpPr>
          <p:cNvPr id="334" name="Google Shape;334;p29"/>
          <p:cNvSpPr/>
          <p:nvPr/>
        </p:nvSpPr>
        <p:spPr>
          <a:xfrm>
            <a:off x="2406975" y="1661975"/>
            <a:ext cx="644700" cy="501300"/>
          </a:xfrm>
          <a:prstGeom prst="flowChart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5" name="Google Shape;335;p29"/>
          <p:cNvCxnSpPr>
            <a:stCxn id="334" idx="4"/>
          </p:cNvCxnSpPr>
          <p:nvPr/>
        </p:nvCxnSpPr>
        <p:spPr>
          <a:xfrm>
            <a:off x="2729325" y="2163275"/>
            <a:ext cx="7200" cy="687900"/>
          </a:xfrm>
          <a:prstGeom prst="straightConnector1">
            <a:avLst/>
          </a:prstGeom>
          <a:noFill/>
          <a:ln cap="flat" cmpd="sng" w="9525">
            <a:solidFill>
              <a:schemeClr val="dk2"/>
            </a:solidFill>
            <a:prstDash val="solid"/>
            <a:round/>
            <a:headEnd len="med" w="med" type="none"/>
            <a:tailEnd len="med" w="med" type="none"/>
          </a:ln>
        </p:spPr>
      </p:cxnSp>
      <p:cxnSp>
        <p:nvCxnSpPr>
          <p:cNvPr id="336" name="Google Shape;336;p29"/>
          <p:cNvCxnSpPr/>
          <p:nvPr/>
        </p:nvCxnSpPr>
        <p:spPr>
          <a:xfrm>
            <a:off x="2564625" y="2507225"/>
            <a:ext cx="329400" cy="0"/>
          </a:xfrm>
          <a:prstGeom prst="straightConnector1">
            <a:avLst/>
          </a:prstGeom>
          <a:noFill/>
          <a:ln cap="flat" cmpd="sng" w="9525">
            <a:solidFill>
              <a:schemeClr val="dk2"/>
            </a:solidFill>
            <a:prstDash val="solid"/>
            <a:round/>
            <a:headEnd len="med" w="med" type="none"/>
            <a:tailEnd len="med" w="med" type="none"/>
          </a:ln>
        </p:spPr>
      </p:cxnSp>
      <p:cxnSp>
        <p:nvCxnSpPr>
          <p:cNvPr id="337" name="Google Shape;337;p29"/>
          <p:cNvCxnSpPr/>
          <p:nvPr/>
        </p:nvCxnSpPr>
        <p:spPr>
          <a:xfrm flipH="1">
            <a:off x="2564625" y="2851175"/>
            <a:ext cx="171900" cy="186300"/>
          </a:xfrm>
          <a:prstGeom prst="straightConnector1">
            <a:avLst/>
          </a:prstGeom>
          <a:noFill/>
          <a:ln cap="flat" cmpd="sng" w="9525">
            <a:solidFill>
              <a:schemeClr val="dk2"/>
            </a:solidFill>
            <a:prstDash val="solid"/>
            <a:round/>
            <a:headEnd len="med" w="med" type="none"/>
            <a:tailEnd len="med" w="med" type="none"/>
          </a:ln>
        </p:spPr>
      </p:cxnSp>
      <p:cxnSp>
        <p:nvCxnSpPr>
          <p:cNvPr id="338" name="Google Shape;338;p29"/>
          <p:cNvCxnSpPr/>
          <p:nvPr/>
        </p:nvCxnSpPr>
        <p:spPr>
          <a:xfrm>
            <a:off x="2736525" y="2851175"/>
            <a:ext cx="186300" cy="200700"/>
          </a:xfrm>
          <a:prstGeom prst="straightConnector1">
            <a:avLst/>
          </a:prstGeom>
          <a:noFill/>
          <a:ln cap="flat" cmpd="sng" w="9525">
            <a:solidFill>
              <a:schemeClr val="dk2"/>
            </a:solidFill>
            <a:prstDash val="solid"/>
            <a:round/>
            <a:headEnd len="med" w="med" type="none"/>
            <a:tailEnd len="med" w="med" type="none"/>
          </a:ln>
        </p:spPr>
      </p:cxnSp>
      <p:sp>
        <p:nvSpPr>
          <p:cNvPr id="339" name="Google Shape;339;p29"/>
          <p:cNvSpPr/>
          <p:nvPr/>
        </p:nvSpPr>
        <p:spPr>
          <a:xfrm>
            <a:off x="6198500" y="1661975"/>
            <a:ext cx="644700" cy="501300"/>
          </a:xfrm>
          <a:prstGeom prst="flowChartConnec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0" name="Google Shape;340;p29"/>
          <p:cNvCxnSpPr>
            <a:stCxn id="339" idx="4"/>
          </p:cNvCxnSpPr>
          <p:nvPr/>
        </p:nvCxnSpPr>
        <p:spPr>
          <a:xfrm>
            <a:off x="6520850" y="2163275"/>
            <a:ext cx="7200" cy="687900"/>
          </a:xfrm>
          <a:prstGeom prst="straightConnector1">
            <a:avLst/>
          </a:prstGeom>
          <a:noFill/>
          <a:ln cap="flat" cmpd="sng" w="9525">
            <a:solidFill>
              <a:schemeClr val="dk2"/>
            </a:solidFill>
            <a:prstDash val="solid"/>
            <a:round/>
            <a:headEnd len="med" w="med" type="none"/>
            <a:tailEnd len="med" w="med" type="none"/>
          </a:ln>
        </p:spPr>
      </p:cxnSp>
      <p:cxnSp>
        <p:nvCxnSpPr>
          <p:cNvPr id="341" name="Google Shape;341;p29"/>
          <p:cNvCxnSpPr/>
          <p:nvPr/>
        </p:nvCxnSpPr>
        <p:spPr>
          <a:xfrm>
            <a:off x="6356150" y="2507225"/>
            <a:ext cx="329400" cy="0"/>
          </a:xfrm>
          <a:prstGeom prst="straightConnector1">
            <a:avLst/>
          </a:prstGeom>
          <a:noFill/>
          <a:ln cap="flat" cmpd="sng" w="9525">
            <a:solidFill>
              <a:schemeClr val="dk2"/>
            </a:solidFill>
            <a:prstDash val="solid"/>
            <a:round/>
            <a:headEnd len="med" w="med" type="none"/>
            <a:tailEnd len="med" w="med" type="none"/>
          </a:ln>
        </p:spPr>
      </p:cxnSp>
      <p:cxnSp>
        <p:nvCxnSpPr>
          <p:cNvPr id="342" name="Google Shape;342;p29"/>
          <p:cNvCxnSpPr/>
          <p:nvPr/>
        </p:nvCxnSpPr>
        <p:spPr>
          <a:xfrm flipH="1">
            <a:off x="6356150" y="2851175"/>
            <a:ext cx="171900" cy="186300"/>
          </a:xfrm>
          <a:prstGeom prst="straightConnector1">
            <a:avLst/>
          </a:prstGeom>
          <a:noFill/>
          <a:ln cap="flat" cmpd="sng" w="9525">
            <a:solidFill>
              <a:schemeClr val="dk2"/>
            </a:solidFill>
            <a:prstDash val="solid"/>
            <a:round/>
            <a:headEnd len="med" w="med" type="none"/>
            <a:tailEnd len="med" w="med" type="none"/>
          </a:ln>
        </p:spPr>
      </p:cxnSp>
      <p:cxnSp>
        <p:nvCxnSpPr>
          <p:cNvPr id="343" name="Google Shape;343;p29"/>
          <p:cNvCxnSpPr/>
          <p:nvPr/>
        </p:nvCxnSpPr>
        <p:spPr>
          <a:xfrm>
            <a:off x="6528050" y="2851175"/>
            <a:ext cx="186300" cy="200700"/>
          </a:xfrm>
          <a:prstGeom prst="straightConnector1">
            <a:avLst/>
          </a:prstGeom>
          <a:noFill/>
          <a:ln cap="flat" cmpd="sng" w="9525">
            <a:solidFill>
              <a:schemeClr val="dk2"/>
            </a:solidFill>
            <a:prstDash val="solid"/>
            <a:round/>
            <a:headEnd len="med" w="med" type="none"/>
            <a:tailEnd len="med" w="med" type="none"/>
          </a:ln>
        </p:spPr>
      </p:cxnSp>
      <p:sp>
        <p:nvSpPr>
          <p:cNvPr id="344" name="Google Shape;344;p29"/>
          <p:cNvSpPr/>
          <p:nvPr/>
        </p:nvSpPr>
        <p:spPr>
          <a:xfrm>
            <a:off x="3546438" y="1346825"/>
            <a:ext cx="2157300" cy="3195000"/>
          </a:xfrm>
          <a:prstGeom prst="rect">
            <a:avLst/>
          </a:prstGeom>
          <a:solidFill>
            <a:srgbClr val="CACAC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a:off x="3667800" y="1533025"/>
            <a:ext cx="1881300" cy="598500"/>
          </a:xfrm>
          <a:prstGeom prst="rect">
            <a:avLst/>
          </a:prstGeom>
          <a:solidFill>
            <a:srgbClr val="D9F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3698825" y="2292450"/>
            <a:ext cx="1881300" cy="598500"/>
          </a:xfrm>
          <a:prstGeom prst="rect">
            <a:avLst/>
          </a:prstGeom>
          <a:solidFill>
            <a:srgbClr val="D9F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p:nvPr/>
        </p:nvSpPr>
        <p:spPr>
          <a:xfrm>
            <a:off x="3684438" y="3051875"/>
            <a:ext cx="1881300" cy="598500"/>
          </a:xfrm>
          <a:prstGeom prst="rect">
            <a:avLst/>
          </a:prstGeom>
          <a:solidFill>
            <a:srgbClr val="D9F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a:off x="3684450" y="3752475"/>
            <a:ext cx="1881300" cy="598500"/>
          </a:xfrm>
          <a:prstGeom prst="rect">
            <a:avLst/>
          </a:prstGeom>
          <a:solidFill>
            <a:srgbClr val="D9F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txBox="1"/>
          <p:nvPr/>
        </p:nvSpPr>
        <p:spPr>
          <a:xfrm>
            <a:off x="3698825" y="1577425"/>
            <a:ext cx="5229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Add/Delete/Update</a:t>
            </a:r>
            <a:endParaRPr sz="1200">
              <a:latin typeface="Lato"/>
              <a:ea typeface="Lato"/>
              <a:cs typeface="Lato"/>
              <a:sym typeface="Lato"/>
            </a:endParaRPr>
          </a:p>
          <a:p>
            <a:pPr indent="0" lvl="0" marL="0" rtl="0" algn="l">
              <a:spcBef>
                <a:spcPts val="0"/>
              </a:spcBef>
              <a:spcAft>
                <a:spcPts val="0"/>
              </a:spcAft>
              <a:buNone/>
            </a:pPr>
            <a:r>
              <a:rPr lang="en-GB" sz="1200">
                <a:latin typeface="Lato"/>
                <a:ea typeface="Lato"/>
                <a:cs typeface="Lato"/>
                <a:sym typeface="Lato"/>
              </a:rPr>
              <a:t>Medicine details</a:t>
            </a:r>
            <a:endParaRPr sz="1200">
              <a:latin typeface="Lato"/>
              <a:ea typeface="Lato"/>
              <a:cs typeface="Lato"/>
              <a:sym typeface="Lato"/>
            </a:endParaRPr>
          </a:p>
        </p:txBody>
      </p:sp>
      <p:sp>
        <p:nvSpPr>
          <p:cNvPr id="350" name="Google Shape;350;p29"/>
          <p:cNvSpPr txBox="1"/>
          <p:nvPr/>
        </p:nvSpPr>
        <p:spPr>
          <a:xfrm>
            <a:off x="3698825" y="2314650"/>
            <a:ext cx="5229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View all Medicines and </a:t>
            </a:r>
            <a:endParaRPr sz="1200">
              <a:latin typeface="Lato"/>
              <a:ea typeface="Lato"/>
              <a:cs typeface="Lato"/>
              <a:sym typeface="Lato"/>
            </a:endParaRPr>
          </a:p>
          <a:p>
            <a:pPr indent="0" lvl="0" marL="0" rtl="0" algn="l">
              <a:spcBef>
                <a:spcPts val="0"/>
              </a:spcBef>
              <a:spcAft>
                <a:spcPts val="0"/>
              </a:spcAft>
              <a:buNone/>
            </a:pPr>
            <a:r>
              <a:rPr lang="en-GB" sz="1200">
                <a:latin typeface="Lato"/>
                <a:ea typeface="Lato"/>
                <a:cs typeface="Lato"/>
                <a:sym typeface="Lato"/>
              </a:rPr>
              <a:t>Own cart Medicines</a:t>
            </a:r>
            <a:endParaRPr sz="1200">
              <a:latin typeface="Lato"/>
              <a:ea typeface="Lato"/>
              <a:cs typeface="Lato"/>
              <a:sym typeface="Lato"/>
            </a:endParaRPr>
          </a:p>
        </p:txBody>
      </p:sp>
      <p:sp>
        <p:nvSpPr>
          <p:cNvPr id="351" name="Google Shape;351;p29"/>
          <p:cNvSpPr txBox="1"/>
          <p:nvPr/>
        </p:nvSpPr>
        <p:spPr>
          <a:xfrm>
            <a:off x="3698825" y="3137063"/>
            <a:ext cx="5229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Purchase Medicines</a:t>
            </a:r>
            <a:endParaRPr sz="1200">
              <a:latin typeface="Lato"/>
              <a:ea typeface="Lato"/>
              <a:cs typeface="Lato"/>
              <a:sym typeface="Lato"/>
            </a:endParaRPr>
          </a:p>
        </p:txBody>
      </p:sp>
      <p:sp>
        <p:nvSpPr>
          <p:cNvPr id="352" name="Google Shape;352;p29"/>
          <p:cNvSpPr txBox="1"/>
          <p:nvPr/>
        </p:nvSpPr>
        <p:spPr>
          <a:xfrm>
            <a:off x="3698825" y="3746600"/>
            <a:ext cx="5229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View all Medicines and </a:t>
            </a:r>
            <a:endParaRPr sz="1200">
              <a:latin typeface="Lato"/>
              <a:ea typeface="Lato"/>
              <a:cs typeface="Lato"/>
              <a:sym typeface="Lato"/>
            </a:endParaRPr>
          </a:p>
          <a:p>
            <a:pPr indent="0" lvl="0" marL="0" rtl="0" algn="l">
              <a:spcBef>
                <a:spcPts val="0"/>
              </a:spcBef>
              <a:spcAft>
                <a:spcPts val="0"/>
              </a:spcAft>
              <a:buNone/>
            </a:pPr>
            <a:r>
              <a:rPr lang="en-GB" sz="1200">
                <a:latin typeface="Lato"/>
                <a:ea typeface="Lato"/>
                <a:cs typeface="Lato"/>
                <a:sym typeface="Lato"/>
              </a:rPr>
              <a:t>Users</a:t>
            </a:r>
            <a:endParaRPr sz="1200">
              <a:latin typeface="Lato"/>
              <a:ea typeface="Lato"/>
              <a:cs typeface="Lato"/>
              <a:sym typeface="Lato"/>
            </a:endParaRPr>
          </a:p>
        </p:txBody>
      </p:sp>
      <p:sp>
        <p:nvSpPr>
          <p:cNvPr id="353" name="Google Shape;353;p29"/>
          <p:cNvSpPr txBox="1"/>
          <p:nvPr/>
        </p:nvSpPr>
        <p:spPr>
          <a:xfrm>
            <a:off x="2406975" y="3049663"/>
            <a:ext cx="661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lt1"/>
                </a:solidFill>
                <a:latin typeface="Lato"/>
                <a:ea typeface="Lato"/>
                <a:cs typeface="Lato"/>
                <a:sym typeface="Lato"/>
              </a:rPr>
              <a:t>Admin</a:t>
            </a:r>
            <a:endParaRPr b="1">
              <a:solidFill>
                <a:schemeClr val="lt1"/>
              </a:solidFill>
              <a:latin typeface="Lato"/>
              <a:ea typeface="Lato"/>
              <a:cs typeface="Lato"/>
              <a:sym typeface="Lato"/>
            </a:endParaRPr>
          </a:p>
        </p:txBody>
      </p:sp>
      <p:sp>
        <p:nvSpPr>
          <p:cNvPr id="354" name="Google Shape;354;p29"/>
          <p:cNvSpPr txBox="1"/>
          <p:nvPr/>
        </p:nvSpPr>
        <p:spPr>
          <a:xfrm>
            <a:off x="6270150" y="3022575"/>
            <a:ext cx="661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lt1"/>
                </a:solidFill>
                <a:latin typeface="Lato"/>
                <a:ea typeface="Lato"/>
                <a:cs typeface="Lato"/>
                <a:sym typeface="Lato"/>
              </a:rPr>
              <a:t>User</a:t>
            </a:r>
            <a:endParaRPr b="1">
              <a:solidFill>
                <a:schemeClr val="lt1"/>
              </a:solidFill>
              <a:latin typeface="Lato"/>
              <a:ea typeface="Lato"/>
              <a:cs typeface="Lato"/>
              <a:sym typeface="Lato"/>
            </a:endParaRPr>
          </a:p>
        </p:txBody>
      </p:sp>
      <p:cxnSp>
        <p:nvCxnSpPr>
          <p:cNvPr id="355" name="Google Shape;355;p29"/>
          <p:cNvCxnSpPr/>
          <p:nvPr/>
        </p:nvCxnSpPr>
        <p:spPr>
          <a:xfrm>
            <a:off x="2736525" y="3381250"/>
            <a:ext cx="0" cy="831000"/>
          </a:xfrm>
          <a:prstGeom prst="straightConnector1">
            <a:avLst/>
          </a:prstGeom>
          <a:noFill/>
          <a:ln cap="flat" cmpd="sng" w="38100">
            <a:solidFill>
              <a:schemeClr val="accent1"/>
            </a:solidFill>
            <a:prstDash val="solid"/>
            <a:round/>
            <a:headEnd len="med" w="med" type="none"/>
            <a:tailEnd len="med" w="med" type="none"/>
          </a:ln>
        </p:spPr>
      </p:cxnSp>
      <p:cxnSp>
        <p:nvCxnSpPr>
          <p:cNvPr id="356" name="Google Shape;356;p29"/>
          <p:cNvCxnSpPr/>
          <p:nvPr/>
        </p:nvCxnSpPr>
        <p:spPr>
          <a:xfrm>
            <a:off x="11633775" y="1733600"/>
            <a:ext cx="1375500" cy="1375500"/>
          </a:xfrm>
          <a:prstGeom prst="straightConnector1">
            <a:avLst/>
          </a:prstGeom>
          <a:noFill/>
          <a:ln cap="flat" cmpd="sng" w="9525">
            <a:solidFill>
              <a:schemeClr val="dk2"/>
            </a:solidFill>
            <a:prstDash val="solid"/>
            <a:round/>
            <a:headEnd len="med" w="med" type="none"/>
            <a:tailEnd len="med" w="med" type="none"/>
          </a:ln>
        </p:spPr>
      </p:cxnSp>
      <p:cxnSp>
        <p:nvCxnSpPr>
          <p:cNvPr id="357" name="Google Shape;357;p29"/>
          <p:cNvCxnSpPr>
            <a:endCxn id="352" idx="1"/>
          </p:cNvCxnSpPr>
          <p:nvPr/>
        </p:nvCxnSpPr>
        <p:spPr>
          <a:xfrm flipH="1" rot="10800000">
            <a:off x="2743325" y="4023650"/>
            <a:ext cx="955500" cy="173400"/>
          </a:xfrm>
          <a:prstGeom prst="straightConnector1">
            <a:avLst/>
          </a:prstGeom>
          <a:noFill/>
          <a:ln cap="flat" cmpd="sng" w="38100">
            <a:solidFill>
              <a:srgbClr val="0000FF"/>
            </a:solidFill>
            <a:prstDash val="solid"/>
            <a:round/>
            <a:headEnd len="med" w="med" type="none"/>
            <a:tailEnd len="med" w="med" type="none"/>
          </a:ln>
        </p:spPr>
      </p:cxnSp>
      <p:cxnSp>
        <p:nvCxnSpPr>
          <p:cNvPr id="358" name="Google Shape;358;p29"/>
          <p:cNvCxnSpPr/>
          <p:nvPr/>
        </p:nvCxnSpPr>
        <p:spPr>
          <a:xfrm rot="10800000">
            <a:off x="5458875" y="2661050"/>
            <a:ext cx="881700" cy="235800"/>
          </a:xfrm>
          <a:prstGeom prst="straightConnector1">
            <a:avLst/>
          </a:prstGeom>
          <a:noFill/>
          <a:ln cap="flat" cmpd="sng" w="38100">
            <a:solidFill>
              <a:schemeClr val="accent2"/>
            </a:solidFill>
            <a:prstDash val="solid"/>
            <a:round/>
            <a:headEnd len="med" w="med" type="none"/>
            <a:tailEnd len="med" w="med" type="none"/>
          </a:ln>
        </p:spPr>
      </p:cxnSp>
      <p:cxnSp>
        <p:nvCxnSpPr>
          <p:cNvPr id="359" name="Google Shape;359;p29"/>
          <p:cNvCxnSpPr/>
          <p:nvPr/>
        </p:nvCxnSpPr>
        <p:spPr>
          <a:xfrm flipH="1">
            <a:off x="5431400" y="2880350"/>
            <a:ext cx="905400" cy="411600"/>
          </a:xfrm>
          <a:prstGeom prst="straightConnector1">
            <a:avLst/>
          </a:prstGeom>
          <a:noFill/>
          <a:ln cap="flat" cmpd="sng" w="38100">
            <a:solidFill>
              <a:schemeClr val="accent2"/>
            </a:solidFill>
            <a:prstDash val="solid"/>
            <a:round/>
            <a:headEnd len="med" w="med" type="none"/>
            <a:tailEnd len="med" w="med" type="none"/>
          </a:ln>
        </p:spPr>
      </p:cxnSp>
      <p:cxnSp>
        <p:nvCxnSpPr>
          <p:cNvPr id="360" name="Google Shape;360;p29"/>
          <p:cNvCxnSpPr>
            <a:endCxn id="349" idx="1"/>
          </p:cNvCxnSpPr>
          <p:nvPr/>
        </p:nvCxnSpPr>
        <p:spPr>
          <a:xfrm flipH="1" rot="10800000">
            <a:off x="3127925" y="1854475"/>
            <a:ext cx="570900" cy="5820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0"/>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Sequence</a:t>
            </a:r>
            <a:r>
              <a:rPr lang="en-GB"/>
              <a:t> Diagram</a:t>
            </a:r>
            <a:endParaRPr/>
          </a:p>
        </p:txBody>
      </p:sp>
      <p:sp>
        <p:nvSpPr>
          <p:cNvPr id="366" name="Google Shape;366;p30"/>
          <p:cNvSpPr txBox="1"/>
          <p:nvPr>
            <p:ph idx="1" type="body"/>
          </p:nvPr>
        </p:nvSpPr>
        <p:spPr>
          <a:xfrm>
            <a:off x="2656150" y="194640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900"/>
          </a:p>
        </p:txBody>
      </p:sp>
      <p:pic>
        <p:nvPicPr>
          <p:cNvPr id="367" name="Google Shape;367;p30"/>
          <p:cNvPicPr preferRelativeResize="0"/>
          <p:nvPr/>
        </p:nvPicPr>
        <p:blipFill>
          <a:blip r:embed="rId3">
            <a:alphaModFix/>
          </a:blip>
          <a:stretch>
            <a:fillRect/>
          </a:stretch>
        </p:blipFill>
        <p:spPr>
          <a:xfrm>
            <a:off x="1229975" y="1093300"/>
            <a:ext cx="6858000" cy="3627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Unit Testing:</a:t>
            </a:r>
            <a:endParaRPr/>
          </a:p>
        </p:txBody>
      </p:sp>
      <p:sp>
        <p:nvSpPr>
          <p:cNvPr id="373" name="Google Shape;373;p31"/>
          <p:cNvSpPr txBox="1"/>
          <p:nvPr>
            <p:ph idx="1" type="body"/>
          </p:nvPr>
        </p:nvSpPr>
        <p:spPr>
          <a:xfrm>
            <a:off x="1297500" y="921500"/>
            <a:ext cx="7038900" cy="2911200"/>
          </a:xfrm>
          <a:prstGeom prst="rect">
            <a:avLst/>
          </a:prstGeom>
        </p:spPr>
        <p:txBody>
          <a:bodyPr anchorCtr="0" anchor="t" bIns="91425" lIns="91425" spcFirstLastPara="1" rIns="91425" wrap="square" tIns="91425">
            <a:noAutofit/>
          </a:bodyPr>
          <a:lstStyle/>
          <a:p>
            <a:pPr indent="0" lvl="0" marL="0" marR="25400" rtl="0" algn="just">
              <a:spcBef>
                <a:spcPts val="600"/>
              </a:spcBef>
              <a:spcAft>
                <a:spcPts val="0"/>
              </a:spcAft>
              <a:buNone/>
            </a:pPr>
            <a:r>
              <a:rPr lang="en-GB" sz="1400"/>
              <a:t>JUnit is a unit testing framework for Java programming language. It plays a crucial role test-driven development, and is a family of unit testing frameworks collectively known as xUnit.</a:t>
            </a:r>
            <a:endParaRPr sz="1400"/>
          </a:p>
          <a:p>
            <a:pPr indent="0" lvl="0" marL="0" rtl="0" algn="l">
              <a:spcBef>
                <a:spcPts val="1200"/>
              </a:spcBef>
              <a:spcAft>
                <a:spcPts val="0"/>
              </a:spcAft>
              <a:buNone/>
            </a:pPr>
            <a:r>
              <a:rPr b="1" lang="en-GB" sz="1400"/>
              <a:t>Features of JUnit:</a:t>
            </a:r>
            <a:r>
              <a:rPr lang="en-GB" sz="1000">
                <a:solidFill>
                  <a:srgbClr val="000000"/>
                </a:solidFill>
                <a:latin typeface="Arial"/>
                <a:ea typeface="Arial"/>
                <a:cs typeface="Arial"/>
                <a:sym typeface="Arial"/>
              </a:rPr>
              <a:t>·</a:t>
            </a:r>
            <a:r>
              <a:rPr lang="en-GB" sz="700">
                <a:solidFill>
                  <a:srgbClr val="000000"/>
                </a:solidFill>
                <a:latin typeface="Times New Roman"/>
                <a:ea typeface="Times New Roman"/>
                <a:cs typeface="Times New Roman"/>
                <a:sym typeface="Times New Roman"/>
              </a:rPr>
              <a:t>      </a:t>
            </a:r>
            <a:r>
              <a:rPr lang="en-GB" sz="1200">
                <a:solidFill>
                  <a:srgbClr val="000000"/>
                </a:solidFill>
                <a:latin typeface="Times New Roman"/>
                <a:ea typeface="Times New Roman"/>
                <a:cs typeface="Times New Roman"/>
                <a:sym typeface="Times New Roman"/>
              </a:rPr>
              <a:t>J</a:t>
            </a:r>
            <a:endParaRPr sz="1200">
              <a:solidFill>
                <a:srgbClr val="000000"/>
              </a:solidFill>
              <a:latin typeface="Times New Roman"/>
              <a:ea typeface="Times New Roman"/>
              <a:cs typeface="Times New Roman"/>
              <a:sym typeface="Times New Roman"/>
            </a:endParaRPr>
          </a:p>
          <a:p>
            <a:pPr indent="-317500" lvl="0" marL="457200" rtl="0" algn="l">
              <a:spcBef>
                <a:spcPts val="1200"/>
              </a:spcBef>
              <a:spcAft>
                <a:spcPts val="0"/>
              </a:spcAft>
              <a:buSzPts val="1400"/>
              <a:buChar char="●"/>
            </a:pPr>
            <a:r>
              <a:rPr lang="en-GB" sz="1400"/>
              <a:t>Unit is an open source framework, which is used for writing and running tests.</a:t>
            </a:r>
            <a:endParaRPr sz="1400"/>
          </a:p>
          <a:p>
            <a:pPr indent="-317500" lvl="0" marL="457200" marR="25400" rtl="0" algn="just">
              <a:spcBef>
                <a:spcPts val="0"/>
              </a:spcBef>
              <a:spcAft>
                <a:spcPts val="0"/>
              </a:spcAft>
              <a:buSzPts val="1400"/>
              <a:buChar char="●"/>
            </a:pPr>
            <a:r>
              <a:rPr lang="en-GB" sz="1400"/>
              <a:t>Provides annotations to identify test methods.</a:t>
            </a:r>
            <a:endParaRPr sz="1400"/>
          </a:p>
          <a:p>
            <a:pPr indent="-317500" lvl="0" marL="457200" rtl="0" algn="l">
              <a:spcBef>
                <a:spcPts val="0"/>
              </a:spcBef>
              <a:spcAft>
                <a:spcPts val="0"/>
              </a:spcAft>
              <a:buSzPts val="1400"/>
              <a:buChar char="●"/>
            </a:pPr>
            <a:r>
              <a:rPr lang="en-GB" sz="1400"/>
              <a:t>Provides assertions for testing expected results</a:t>
            </a:r>
            <a:r>
              <a:rPr b="1" lang="en-GB" sz="1400"/>
              <a:t>.</a:t>
            </a:r>
            <a:endParaRPr b="1" sz="1400"/>
          </a:p>
          <a:p>
            <a:pPr indent="0" lvl="0" marL="0" rtl="0" algn="l">
              <a:spcBef>
                <a:spcPts val="1200"/>
              </a:spcBef>
              <a:spcAft>
                <a:spcPts val="0"/>
              </a:spcAft>
              <a:buNone/>
            </a:pPr>
            <a:r>
              <a:t/>
            </a:r>
            <a:endParaRPr b="1" sz="1400"/>
          </a:p>
          <a:p>
            <a:pPr indent="0" lvl="0" marL="0" marR="25400" rtl="0" algn="just">
              <a:spcBef>
                <a:spcPts val="1200"/>
              </a:spcBef>
              <a:spcAft>
                <a:spcPts val="0"/>
              </a:spcAft>
              <a:buNone/>
            </a:pPr>
            <a:r>
              <a:t/>
            </a:r>
            <a:endParaRPr sz="1500"/>
          </a:p>
          <a:p>
            <a:pPr indent="0" lvl="0" marL="0" rtl="0" algn="l">
              <a:spcBef>
                <a:spcPts val="7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2"/>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Advantages</a:t>
            </a:r>
            <a:endParaRPr/>
          </a:p>
        </p:txBody>
      </p:sp>
      <p:sp>
        <p:nvSpPr>
          <p:cNvPr id="379" name="Google Shape;379;p32"/>
          <p:cNvSpPr txBox="1"/>
          <p:nvPr>
            <p:ph idx="1" type="body"/>
          </p:nvPr>
        </p:nvSpPr>
        <p:spPr>
          <a:xfrm>
            <a:off x="1080450" y="1310275"/>
            <a:ext cx="6043800" cy="4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     </a:t>
            </a:r>
            <a:r>
              <a:rPr lang="en-GB" sz="1500"/>
              <a:t>•	    </a:t>
            </a:r>
            <a:r>
              <a:rPr lang="en-GB" sz="1500"/>
              <a:t>Cost efficient.</a:t>
            </a:r>
            <a:endParaRPr sz="1500"/>
          </a:p>
          <a:p>
            <a:pPr indent="0" lvl="0" marL="0" rtl="0" algn="l">
              <a:spcBef>
                <a:spcPts val="1600"/>
              </a:spcBef>
              <a:spcAft>
                <a:spcPts val="1600"/>
              </a:spcAft>
              <a:buNone/>
            </a:pPr>
            <a:r>
              <a:t/>
            </a:r>
            <a:endParaRPr sz="1500"/>
          </a:p>
        </p:txBody>
      </p:sp>
      <p:sp>
        <p:nvSpPr>
          <p:cNvPr id="380" name="Google Shape;380;p32"/>
          <p:cNvSpPr txBox="1"/>
          <p:nvPr/>
        </p:nvSpPr>
        <p:spPr>
          <a:xfrm>
            <a:off x="1297500" y="1747975"/>
            <a:ext cx="71928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lt1"/>
                </a:solidFill>
                <a:latin typeface="Lato"/>
                <a:ea typeface="Lato"/>
                <a:cs typeface="Lato"/>
                <a:sym typeface="Lato"/>
              </a:rPr>
              <a:t>•        </a:t>
            </a:r>
            <a:r>
              <a:rPr lang="en-GB" sz="1500">
                <a:solidFill>
                  <a:schemeClr val="lt1"/>
                </a:solidFill>
                <a:latin typeface="Lato"/>
                <a:ea typeface="Lato"/>
                <a:cs typeface="Lato"/>
                <a:sym typeface="Lato"/>
              </a:rPr>
              <a:t>Easy Secured payments.</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 </a:t>
            </a:r>
            <a:r>
              <a:rPr lang="en-GB" sz="1500">
                <a:solidFill>
                  <a:schemeClr val="lt1"/>
                </a:solidFill>
                <a:latin typeface="Lato"/>
                <a:ea typeface="Lato"/>
                <a:cs typeface="Lato"/>
                <a:sym typeface="Lato"/>
              </a:rPr>
              <a:t>       User can view different categories of product of different pharma company .</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baseline="30000" lang="en-GB" sz="1500">
                <a:solidFill>
                  <a:schemeClr val="lt1"/>
                </a:solidFill>
                <a:latin typeface="Lato"/>
                <a:ea typeface="Lato"/>
                <a:cs typeface="Lato"/>
                <a:sym typeface="Lato"/>
              </a:rPr>
              <a:t> </a:t>
            </a:r>
            <a:r>
              <a:rPr lang="en-GB" sz="1500">
                <a:solidFill>
                  <a:schemeClr val="lt1"/>
                </a:solidFill>
                <a:latin typeface="Lato"/>
                <a:ea typeface="Lato"/>
                <a:cs typeface="Lato"/>
                <a:sym typeface="Lato"/>
              </a:rPr>
              <a:t>• </a:t>
            </a:r>
            <a:r>
              <a:rPr baseline="30000" lang="en-GB" sz="1500">
                <a:solidFill>
                  <a:schemeClr val="lt1"/>
                </a:solidFill>
                <a:latin typeface="Lato"/>
                <a:ea typeface="Lato"/>
                <a:cs typeface="Lato"/>
                <a:sym typeface="Lato"/>
              </a:rPr>
              <a:t>          </a:t>
            </a:r>
            <a:r>
              <a:rPr lang="en-GB" sz="1500">
                <a:solidFill>
                  <a:schemeClr val="lt1"/>
                </a:solidFill>
                <a:latin typeface="Lato"/>
                <a:ea typeface="Lato"/>
                <a:cs typeface="Lato"/>
                <a:sym typeface="Lato"/>
              </a:rPr>
              <a:t>Saves Money.</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 </a:t>
            </a:r>
            <a:r>
              <a:rPr lang="en-GB" sz="1500">
                <a:solidFill>
                  <a:schemeClr val="lt1"/>
                </a:solidFill>
                <a:latin typeface="Lato"/>
                <a:ea typeface="Lato"/>
                <a:cs typeface="Lato"/>
                <a:sym typeface="Lato"/>
              </a:rPr>
              <a:t>•       Diminishes Medical Wastes.</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 •       Delivery drug stores accomplish greater accuracy more than the local store.</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baseline="30000" sz="1500">
              <a:solidFill>
                <a:schemeClr val="lt1"/>
              </a:solidFill>
              <a:latin typeface="Lato"/>
              <a:ea typeface="Lato"/>
              <a:cs typeface="Lato"/>
              <a:sym typeface="Lato"/>
            </a:endParaRPr>
          </a:p>
        </p:txBody>
      </p:sp>
      <p:sp>
        <p:nvSpPr>
          <p:cNvPr id="381" name="Google Shape;381;p3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3"/>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Output Screenshots</a:t>
            </a:r>
            <a:endParaRPr/>
          </a:p>
        </p:txBody>
      </p:sp>
      <p:sp>
        <p:nvSpPr>
          <p:cNvPr id="387" name="Google Shape;387;p3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88" name="Google Shape;388;p33"/>
          <p:cNvSpPr txBox="1"/>
          <p:nvPr>
            <p:ph type="title"/>
          </p:nvPr>
        </p:nvSpPr>
        <p:spPr>
          <a:xfrm>
            <a:off x="1289875" y="77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Admin Login</a:t>
            </a:r>
            <a:endParaRPr sz="2000"/>
          </a:p>
        </p:txBody>
      </p:sp>
      <p:pic>
        <p:nvPicPr>
          <p:cNvPr id="389" name="Google Shape;389;p33"/>
          <p:cNvPicPr preferRelativeResize="0"/>
          <p:nvPr/>
        </p:nvPicPr>
        <p:blipFill>
          <a:blip r:embed="rId3">
            <a:alphaModFix/>
          </a:blip>
          <a:stretch>
            <a:fillRect/>
          </a:stretch>
        </p:blipFill>
        <p:spPr>
          <a:xfrm>
            <a:off x="2153401" y="1373325"/>
            <a:ext cx="5945376" cy="33396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95" name="Google Shape;395;p34"/>
          <p:cNvSpPr txBox="1"/>
          <p:nvPr>
            <p:ph type="title"/>
          </p:nvPr>
        </p:nvSpPr>
        <p:spPr>
          <a:xfrm>
            <a:off x="1289875" y="393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Admin Dashboard</a:t>
            </a:r>
            <a:endParaRPr sz="2000"/>
          </a:p>
        </p:txBody>
      </p:sp>
      <p:pic>
        <p:nvPicPr>
          <p:cNvPr id="396" name="Google Shape;396;p34"/>
          <p:cNvPicPr preferRelativeResize="0"/>
          <p:nvPr/>
        </p:nvPicPr>
        <p:blipFill>
          <a:blip r:embed="rId3">
            <a:alphaModFix/>
          </a:blip>
          <a:stretch>
            <a:fillRect/>
          </a:stretch>
        </p:blipFill>
        <p:spPr>
          <a:xfrm>
            <a:off x="2020375" y="1168875"/>
            <a:ext cx="6001398" cy="3371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02" name="Google Shape;402;p35"/>
          <p:cNvSpPr txBox="1"/>
          <p:nvPr>
            <p:ph type="title"/>
          </p:nvPr>
        </p:nvSpPr>
        <p:spPr>
          <a:xfrm>
            <a:off x="1289875" y="470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Admin Login Success</a:t>
            </a:r>
            <a:endParaRPr sz="2000"/>
          </a:p>
        </p:txBody>
      </p:sp>
      <p:pic>
        <p:nvPicPr>
          <p:cNvPr id="403" name="Google Shape;403;p35"/>
          <p:cNvPicPr preferRelativeResize="0"/>
          <p:nvPr/>
        </p:nvPicPr>
        <p:blipFill>
          <a:blip r:embed="rId3">
            <a:alphaModFix/>
          </a:blip>
          <a:stretch>
            <a:fillRect/>
          </a:stretch>
        </p:blipFill>
        <p:spPr>
          <a:xfrm>
            <a:off x="1865375" y="1138350"/>
            <a:ext cx="6275574" cy="3525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052550" y="424775"/>
            <a:ext cx="7038900" cy="14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sz="1500"/>
              <a:t> Github Link:   </a:t>
            </a:r>
            <a:r>
              <a:rPr lang="en-GB" sz="1500" u="sng">
                <a:solidFill>
                  <a:schemeClr val="hlink"/>
                </a:solidFill>
                <a:hlinkClick r:id="rId3"/>
              </a:rPr>
              <a:t>https://github.com/RLL-Project/e-Medicare.git</a:t>
            </a:r>
            <a:endParaRPr sz="1500">
              <a:solidFill>
                <a:srgbClr val="FF0000"/>
              </a:solidFill>
            </a:endParaRPr>
          </a:p>
          <a:p>
            <a:pPr indent="0" lvl="0" marL="0" rtl="0" algn="l">
              <a:spcBef>
                <a:spcPts val="0"/>
              </a:spcBef>
              <a:spcAft>
                <a:spcPts val="0"/>
              </a:spcAft>
              <a:buNone/>
            </a:pPr>
            <a:r>
              <a:t/>
            </a:r>
            <a:endParaRPr sz="1500">
              <a:solidFill>
                <a:srgbClr val="FF0000"/>
              </a:solidFill>
            </a:endParaRPr>
          </a:p>
        </p:txBody>
      </p:sp>
      <p:sp>
        <p:nvSpPr>
          <p:cNvPr id="234" name="Google Shape;234;p18"/>
          <p:cNvSpPr txBox="1"/>
          <p:nvPr/>
        </p:nvSpPr>
        <p:spPr>
          <a:xfrm>
            <a:off x="1348376" y="1986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        Akanksha Patwa</a:t>
            </a:r>
            <a:endParaRPr>
              <a:solidFill>
                <a:srgbClr val="CACACA"/>
              </a:solidFill>
              <a:latin typeface="Montserrat"/>
              <a:ea typeface="Montserrat"/>
              <a:cs typeface="Montserrat"/>
              <a:sym typeface="Montserrat"/>
            </a:endParaRPr>
          </a:p>
        </p:txBody>
      </p:sp>
      <p:sp>
        <p:nvSpPr>
          <p:cNvPr id="235" name="Google Shape;235;p18"/>
          <p:cNvSpPr txBox="1"/>
          <p:nvPr/>
        </p:nvSpPr>
        <p:spPr>
          <a:xfrm>
            <a:off x="1675301" y="35933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Abarna Arumugam</a:t>
            </a:r>
            <a:endParaRPr>
              <a:solidFill>
                <a:srgbClr val="CACACA"/>
              </a:solidFill>
              <a:latin typeface="Montserrat"/>
              <a:ea typeface="Montserrat"/>
              <a:cs typeface="Montserrat"/>
              <a:sym typeface="Montserrat"/>
            </a:endParaRPr>
          </a:p>
        </p:txBody>
      </p:sp>
      <p:sp>
        <p:nvSpPr>
          <p:cNvPr id="236" name="Google Shape;236;p18"/>
          <p:cNvSpPr txBox="1"/>
          <p:nvPr/>
        </p:nvSpPr>
        <p:spPr>
          <a:xfrm>
            <a:off x="1675301" y="23882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Abhinav Bhardwaj</a:t>
            </a:r>
            <a:endParaRPr sz="1800">
              <a:solidFill>
                <a:srgbClr val="CACACA"/>
              </a:solidFill>
              <a:latin typeface="Average"/>
              <a:ea typeface="Average"/>
              <a:cs typeface="Average"/>
              <a:sym typeface="Average"/>
            </a:endParaRPr>
          </a:p>
        </p:txBody>
      </p:sp>
      <p:sp>
        <p:nvSpPr>
          <p:cNvPr id="237" name="Google Shape;237;p18"/>
          <p:cNvSpPr txBox="1"/>
          <p:nvPr/>
        </p:nvSpPr>
        <p:spPr>
          <a:xfrm>
            <a:off x="1675301" y="27899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Abinaya R</a:t>
            </a:r>
            <a:endParaRPr sz="1800">
              <a:solidFill>
                <a:srgbClr val="CACACA"/>
              </a:solidFill>
              <a:latin typeface="Average"/>
              <a:ea typeface="Average"/>
              <a:cs typeface="Average"/>
              <a:sym typeface="Average"/>
            </a:endParaRPr>
          </a:p>
        </p:txBody>
      </p:sp>
      <p:sp>
        <p:nvSpPr>
          <p:cNvPr id="238" name="Google Shape;238;p18"/>
          <p:cNvSpPr txBox="1"/>
          <p:nvPr/>
        </p:nvSpPr>
        <p:spPr>
          <a:xfrm>
            <a:off x="1670998" y="31916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Ahammed Fayas T L</a:t>
            </a:r>
            <a:endParaRPr sz="1800">
              <a:solidFill>
                <a:srgbClr val="CACACA"/>
              </a:solidFill>
              <a:latin typeface="Average"/>
              <a:ea typeface="Average"/>
              <a:cs typeface="Average"/>
              <a:sym typeface="Average"/>
            </a:endParaRPr>
          </a:p>
        </p:txBody>
      </p:sp>
      <p:sp>
        <p:nvSpPr>
          <p:cNvPr id="239" name="Google Shape;239;p18"/>
          <p:cNvSpPr txBox="1"/>
          <p:nvPr/>
        </p:nvSpPr>
        <p:spPr>
          <a:xfrm>
            <a:off x="4443276" y="1986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Anand Kumar Jha</a:t>
            </a:r>
            <a:endParaRPr>
              <a:solidFill>
                <a:srgbClr val="CACACA"/>
              </a:solidFill>
              <a:latin typeface="Montserrat"/>
              <a:ea typeface="Montserrat"/>
              <a:cs typeface="Montserrat"/>
              <a:sym typeface="Montserrat"/>
            </a:endParaRPr>
          </a:p>
        </p:txBody>
      </p:sp>
      <p:sp>
        <p:nvSpPr>
          <p:cNvPr id="240" name="Google Shape;240;p18"/>
          <p:cNvSpPr txBox="1"/>
          <p:nvPr/>
        </p:nvSpPr>
        <p:spPr>
          <a:xfrm>
            <a:off x="4443276" y="35726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Ayya jothi Prakash</a:t>
            </a:r>
            <a:endParaRPr>
              <a:solidFill>
                <a:srgbClr val="CACACA"/>
              </a:solidFill>
              <a:latin typeface="Montserrat"/>
              <a:ea typeface="Montserrat"/>
              <a:cs typeface="Montserrat"/>
              <a:sym typeface="Montserrat"/>
            </a:endParaRPr>
          </a:p>
        </p:txBody>
      </p:sp>
      <p:sp>
        <p:nvSpPr>
          <p:cNvPr id="241" name="Google Shape;241;p18"/>
          <p:cNvSpPr txBox="1"/>
          <p:nvPr/>
        </p:nvSpPr>
        <p:spPr>
          <a:xfrm>
            <a:off x="4443276" y="31916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Ashish Tarkeshwar SIngh</a:t>
            </a:r>
            <a:endParaRPr>
              <a:solidFill>
                <a:srgbClr val="CACACA"/>
              </a:solidFill>
              <a:latin typeface="Montserrat"/>
              <a:ea typeface="Montserrat"/>
              <a:cs typeface="Montserrat"/>
              <a:sym typeface="Montserrat"/>
            </a:endParaRPr>
          </a:p>
        </p:txBody>
      </p:sp>
      <p:sp>
        <p:nvSpPr>
          <p:cNvPr id="242" name="Google Shape;242;p18"/>
          <p:cNvSpPr txBox="1"/>
          <p:nvPr/>
        </p:nvSpPr>
        <p:spPr>
          <a:xfrm>
            <a:off x="4443276" y="27796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Ashish Kumar</a:t>
            </a:r>
            <a:endParaRPr>
              <a:solidFill>
                <a:srgbClr val="CACACA"/>
              </a:solidFill>
              <a:latin typeface="Montserrat"/>
              <a:ea typeface="Montserrat"/>
              <a:cs typeface="Montserrat"/>
              <a:sym typeface="Montserrat"/>
            </a:endParaRPr>
          </a:p>
        </p:txBody>
      </p:sp>
      <p:sp>
        <p:nvSpPr>
          <p:cNvPr id="243" name="Google Shape;243;p18"/>
          <p:cNvSpPr txBox="1"/>
          <p:nvPr/>
        </p:nvSpPr>
        <p:spPr>
          <a:xfrm>
            <a:off x="4443276" y="236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Angina Durga Srivalli</a:t>
            </a:r>
            <a:endParaRPr>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6"/>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09" name="Google Shape;409;p3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10" name="Google Shape;410;p36"/>
          <p:cNvPicPr preferRelativeResize="0"/>
          <p:nvPr/>
        </p:nvPicPr>
        <p:blipFill>
          <a:blip r:embed="rId3">
            <a:alphaModFix/>
          </a:blip>
          <a:stretch>
            <a:fillRect/>
          </a:stretch>
        </p:blipFill>
        <p:spPr>
          <a:xfrm>
            <a:off x="1961400" y="1113050"/>
            <a:ext cx="6400800" cy="35954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7"/>
          <p:cNvSpPr txBox="1"/>
          <p:nvPr>
            <p:ph type="title"/>
          </p:nvPr>
        </p:nvSpPr>
        <p:spPr>
          <a:xfrm>
            <a:off x="1297500" y="384825"/>
            <a:ext cx="5258700" cy="56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Add Medicine</a:t>
            </a:r>
            <a:endParaRPr sz="2000"/>
          </a:p>
        </p:txBody>
      </p:sp>
      <p:sp>
        <p:nvSpPr>
          <p:cNvPr id="416" name="Google Shape;416;p3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17" name="Google Shape;417;p37"/>
          <p:cNvPicPr preferRelativeResize="0"/>
          <p:nvPr/>
        </p:nvPicPr>
        <p:blipFill>
          <a:blip r:embed="rId3">
            <a:alphaModFix/>
          </a:blip>
          <a:stretch>
            <a:fillRect/>
          </a:stretch>
        </p:blipFill>
        <p:spPr>
          <a:xfrm>
            <a:off x="1714500" y="1038200"/>
            <a:ext cx="6678150" cy="37512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8"/>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23" name="Google Shape;423;p3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24" name="Google Shape;424;p38"/>
          <p:cNvPicPr preferRelativeResize="0"/>
          <p:nvPr/>
        </p:nvPicPr>
        <p:blipFill>
          <a:blip r:embed="rId3">
            <a:alphaModFix/>
          </a:blip>
          <a:stretch>
            <a:fillRect/>
          </a:stretch>
        </p:blipFill>
        <p:spPr>
          <a:xfrm>
            <a:off x="1790625" y="1117725"/>
            <a:ext cx="6434400" cy="3614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9"/>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30" name="Google Shape;430;p3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31" name="Google Shape;431;p39"/>
          <p:cNvPicPr preferRelativeResize="0"/>
          <p:nvPr/>
        </p:nvPicPr>
        <p:blipFill>
          <a:blip r:embed="rId3">
            <a:alphaModFix/>
          </a:blip>
          <a:stretch>
            <a:fillRect/>
          </a:stretch>
        </p:blipFill>
        <p:spPr>
          <a:xfrm>
            <a:off x="1769375" y="983325"/>
            <a:ext cx="6575901" cy="3693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0"/>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37" name="Google Shape;437;p4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38" name="Google Shape;438;p40"/>
          <p:cNvPicPr preferRelativeResize="0"/>
          <p:nvPr/>
        </p:nvPicPr>
        <p:blipFill>
          <a:blip r:embed="rId3">
            <a:alphaModFix/>
          </a:blip>
          <a:stretch>
            <a:fillRect/>
          </a:stretch>
        </p:blipFill>
        <p:spPr>
          <a:xfrm>
            <a:off x="1632200" y="983325"/>
            <a:ext cx="6771299" cy="3803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1"/>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Bill</a:t>
            </a:r>
            <a:r>
              <a:rPr lang="en-GB" sz="2000"/>
              <a:t>ing</a:t>
            </a:r>
            <a:endParaRPr sz="2000"/>
          </a:p>
        </p:txBody>
      </p:sp>
      <p:sp>
        <p:nvSpPr>
          <p:cNvPr id="444" name="Google Shape;444;p4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45" name="Google Shape;445;p41"/>
          <p:cNvPicPr preferRelativeResize="0"/>
          <p:nvPr/>
        </p:nvPicPr>
        <p:blipFill>
          <a:blip r:embed="rId3">
            <a:alphaModFix/>
          </a:blip>
          <a:stretch>
            <a:fillRect/>
          </a:stretch>
        </p:blipFill>
        <p:spPr>
          <a:xfrm>
            <a:off x="1879075" y="1059700"/>
            <a:ext cx="6583699" cy="3698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2"/>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51" name="Google Shape;451;p4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52" name="Google Shape;452;p42"/>
          <p:cNvPicPr preferRelativeResize="0"/>
          <p:nvPr/>
        </p:nvPicPr>
        <p:blipFill>
          <a:blip r:embed="rId3">
            <a:alphaModFix/>
          </a:blip>
          <a:stretch>
            <a:fillRect/>
          </a:stretch>
        </p:blipFill>
        <p:spPr>
          <a:xfrm>
            <a:off x="1678500" y="983325"/>
            <a:ext cx="6578550" cy="36952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3"/>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58" name="Google Shape;458;p4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59" name="Google Shape;459;p43"/>
          <p:cNvPicPr preferRelativeResize="0"/>
          <p:nvPr/>
        </p:nvPicPr>
        <p:blipFill>
          <a:blip r:embed="rId3">
            <a:alphaModFix/>
          </a:blip>
          <a:stretch>
            <a:fillRect/>
          </a:stretch>
        </p:blipFill>
        <p:spPr>
          <a:xfrm>
            <a:off x="1563625" y="983325"/>
            <a:ext cx="6762000" cy="37983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44"/>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65" name="Google Shape;465;p4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66" name="Google Shape;466;p44"/>
          <p:cNvPicPr preferRelativeResize="0"/>
          <p:nvPr/>
        </p:nvPicPr>
        <p:blipFill>
          <a:blip r:embed="rId3">
            <a:alphaModFix/>
          </a:blip>
          <a:stretch>
            <a:fillRect/>
          </a:stretch>
        </p:blipFill>
        <p:spPr>
          <a:xfrm>
            <a:off x="1693875" y="983325"/>
            <a:ext cx="6700326" cy="37636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5"/>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72" name="Google Shape;472;p4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73" name="Google Shape;473;p45"/>
          <p:cNvPicPr preferRelativeResize="0"/>
          <p:nvPr/>
        </p:nvPicPr>
        <p:blipFill>
          <a:blip r:embed="rId3">
            <a:alphaModFix/>
          </a:blip>
          <a:stretch>
            <a:fillRect/>
          </a:stretch>
        </p:blipFill>
        <p:spPr>
          <a:xfrm>
            <a:off x="1574625" y="1044374"/>
            <a:ext cx="6613824" cy="3715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Abstract</a:t>
            </a:r>
            <a:endParaRPr/>
          </a:p>
        </p:txBody>
      </p:sp>
      <p:sp>
        <p:nvSpPr>
          <p:cNvPr id="249" name="Google Shape;249;p19"/>
          <p:cNvSpPr txBox="1"/>
          <p:nvPr>
            <p:ph idx="1" type="body"/>
          </p:nvPr>
        </p:nvSpPr>
        <p:spPr>
          <a:xfrm>
            <a:off x="1297500" y="1103200"/>
            <a:ext cx="7442100" cy="32379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GB" sz="1500"/>
              <a:t>The purpose of E-Medicare application is to automate the existing manual system by the help of computerized equipment's and full-fledged computer software, fulfilling their requirements, so that their valuable data  can be stored for a longer period with easy accessing and manipulation of the same.</a:t>
            </a:r>
            <a:endParaRPr sz="1500"/>
          </a:p>
          <a:p>
            <a:pPr indent="-323850" lvl="0" marL="457200" rtl="0" algn="l">
              <a:lnSpc>
                <a:spcPct val="150000"/>
              </a:lnSpc>
              <a:spcBef>
                <a:spcPts val="0"/>
              </a:spcBef>
              <a:spcAft>
                <a:spcPts val="0"/>
              </a:spcAft>
              <a:buSzPts val="1500"/>
              <a:buChar char="❏"/>
            </a:pPr>
            <a:r>
              <a:rPr lang="en-GB" sz="1500"/>
              <a:t>E-Medicare System, as described above, can lead to error free, secure, reliable and fast management system.</a:t>
            </a:r>
            <a:endParaRPr sz="1500"/>
          </a:p>
          <a:p>
            <a:pPr indent="-323850" lvl="0" marL="457200" rtl="0" algn="l">
              <a:lnSpc>
                <a:spcPct val="150000"/>
              </a:lnSpc>
              <a:spcBef>
                <a:spcPts val="0"/>
              </a:spcBef>
              <a:spcAft>
                <a:spcPts val="0"/>
              </a:spcAft>
              <a:buSzPts val="1500"/>
              <a:buChar char="❏"/>
            </a:pPr>
            <a:r>
              <a:rPr lang="en-GB" sz="1500"/>
              <a:t>It also provides the time and effort exerted by the staff and ensures the accuracy of the patient's internal medical disbursement as well as the control of the disbursed quantities.</a:t>
            </a:r>
            <a:endParaRPr sz="1500"/>
          </a:p>
          <a:p>
            <a:pPr indent="0" lvl="0" marL="457200" rtl="0" algn="l">
              <a:lnSpc>
                <a:spcPct val="115000"/>
              </a:lnSpc>
              <a:spcBef>
                <a:spcPts val="1600"/>
              </a:spcBef>
              <a:spcAft>
                <a:spcPts val="0"/>
              </a:spcAft>
              <a:buNone/>
            </a:pPr>
            <a:r>
              <a:t/>
            </a:r>
            <a:endParaRPr sz="1500"/>
          </a:p>
          <a:p>
            <a:pPr indent="0" lvl="0" marL="0" rtl="0" algn="l">
              <a:spcBef>
                <a:spcPts val="1600"/>
              </a:spcBef>
              <a:spcAft>
                <a:spcPts val="1600"/>
              </a:spcAft>
              <a:buNone/>
            </a:pPr>
            <a:r>
              <a:rPr lang="en-GB" sz="1500"/>
              <a:t> </a:t>
            </a:r>
            <a:endParaRPr sz="15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6"/>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79" name="Google Shape;479;p4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80" name="Google Shape;480;p46"/>
          <p:cNvPicPr preferRelativeResize="0"/>
          <p:nvPr/>
        </p:nvPicPr>
        <p:blipFill>
          <a:blip r:embed="rId3">
            <a:alphaModFix/>
          </a:blip>
          <a:stretch>
            <a:fillRect/>
          </a:stretch>
        </p:blipFill>
        <p:spPr>
          <a:xfrm>
            <a:off x="1618204" y="983334"/>
            <a:ext cx="6669501" cy="3746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47"/>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86" name="Google Shape;486;p4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87" name="Google Shape;487;p47"/>
          <p:cNvPicPr preferRelativeResize="0"/>
          <p:nvPr/>
        </p:nvPicPr>
        <p:blipFill>
          <a:blip r:embed="rId3">
            <a:alphaModFix/>
          </a:blip>
          <a:stretch>
            <a:fillRect/>
          </a:stretch>
        </p:blipFill>
        <p:spPr>
          <a:xfrm>
            <a:off x="1488500" y="983325"/>
            <a:ext cx="6741075" cy="37865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48"/>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493" name="Google Shape;493;p4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94" name="Google Shape;494;p48"/>
          <p:cNvPicPr preferRelativeResize="0"/>
          <p:nvPr/>
        </p:nvPicPr>
        <p:blipFill>
          <a:blip r:embed="rId3">
            <a:alphaModFix/>
          </a:blip>
          <a:stretch>
            <a:fillRect/>
          </a:stretch>
        </p:blipFill>
        <p:spPr>
          <a:xfrm>
            <a:off x="1422575" y="1136500"/>
            <a:ext cx="6601274" cy="3708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49"/>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500" name="Google Shape;500;p4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01" name="Google Shape;501;p49"/>
          <p:cNvPicPr preferRelativeResize="0"/>
          <p:nvPr/>
        </p:nvPicPr>
        <p:blipFill>
          <a:blip r:embed="rId3">
            <a:alphaModFix/>
          </a:blip>
          <a:stretch>
            <a:fillRect/>
          </a:stretch>
        </p:blipFill>
        <p:spPr>
          <a:xfrm>
            <a:off x="1542200" y="1054225"/>
            <a:ext cx="6577674" cy="36948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50"/>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507" name="Google Shape;507;p5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08" name="Google Shape;508;p50"/>
          <p:cNvPicPr preferRelativeResize="0"/>
          <p:nvPr/>
        </p:nvPicPr>
        <p:blipFill>
          <a:blip r:embed="rId3">
            <a:alphaModFix/>
          </a:blip>
          <a:stretch>
            <a:fillRect/>
          </a:stretch>
        </p:blipFill>
        <p:spPr>
          <a:xfrm>
            <a:off x="1757523" y="983325"/>
            <a:ext cx="6444653" cy="372127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51"/>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Contact Us</a:t>
            </a:r>
            <a:endParaRPr sz="2000"/>
          </a:p>
        </p:txBody>
      </p:sp>
      <p:sp>
        <p:nvSpPr>
          <p:cNvPr id="514" name="Google Shape;514;p5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15" name="Google Shape;515;p51"/>
          <p:cNvPicPr preferRelativeResize="0"/>
          <p:nvPr/>
        </p:nvPicPr>
        <p:blipFill>
          <a:blip r:embed="rId3">
            <a:alphaModFix/>
          </a:blip>
          <a:stretch>
            <a:fillRect/>
          </a:stretch>
        </p:blipFill>
        <p:spPr>
          <a:xfrm>
            <a:off x="1414224" y="1081649"/>
            <a:ext cx="6486176" cy="36433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52"/>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521" name="Google Shape;521;p5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22" name="Google Shape;522;p52"/>
          <p:cNvPicPr preferRelativeResize="0"/>
          <p:nvPr/>
        </p:nvPicPr>
        <p:blipFill>
          <a:blip r:embed="rId3">
            <a:alphaModFix/>
          </a:blip>
          <a:stretch>
            <a:fillRect/>
          </a:stretch>
        </p:blipFill>
        <p:spPr>
          <a:xfrm>
            <a:off x="1495025" y="1095375"/>
            <a:ext cx="6449776" cy="362294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3"/>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Output Screenshots</a:t>
            </a:r>
            <a:endParaRPr sz="2000"/>
          </a:p>
        </p:txBody>
      </p:sp>
      <p:sp>
        <p:nvSpPr>
          <p:cNvPr id="528" name="Google Shape;528;p5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29" name="Google Shape;529;p53"/>
          <p:cNvPicPr preferRelativeResize="0"/>
          <p:nvPr/>
        </p:nvPicPr>
        <p:blipFill>
          <a:blip r:embed="rId3">
            <a:alphaModFix/>
          </a:blip>
          <a:stretch>
            <a:fillRect/>
          </a:stretch>
        </p:blipFill>
        <p:spPr>
          <a:xfrm>
            <a:off x="1558125" y="983324"/>
            <a:ext cx="6602925" cy="370897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54"/>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User Queries</a:t>
            </a:r>
            <a:endParaRPr sz="2000"/>
          </a:p>
        </p:txBody>
      </p:sp>
      <p:sp>
        <p:nvSpPr>
          <p:cNvPr id="535" name="Google Shape;535;p5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36" name="Google Shape;536;p54"/>
          <p:cNvPicPr preferRelativeResize="0"/>
          <p:nvPr/>
        </p:nvPicPr>
        <p:blipFill>
          <a:blip r:embed="rId3">
            <a:alphaModFix/>
          </a:blip>
          <a:stretch>
            <a:fillRect/>
          </a:stretch>
        </p:blipFill>
        <p:spPr>
          <a:xfrm>
            <a:off x="1634750" y="1246224"/>
            <a:ext cx="6334250" cy="35580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5"/>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User Login</a:t>
            </a:r>
            <a:endParaRPr sz="2000"/>
          </a:p>
        </p:txBody>
      </p:sp>
      <p:sp>
        <p:nvSpPr>
          <p:cNvPr id="542" name="Google Shape;542;p5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43" name="Google Shape;543;p55"/>
          <p:cNvPicPr preferRelativeResize="0"/>
          <p:nvPr/>
        </p:nvPicPr>
        <p:blipFill>
          <a:blip r:embed="rId3">
            <a:alphaModFix/>
          </a:blip>
          <a:stretch>
            <a:fillRect/>
          </a:stretch>
        </p:blipFill>
        <p:spPr>
          <a:xfrm>
            <a:off x="1699300" y="1067925"/>
            <a:ext cx="6406851" cy="3598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281275"/>
            <a:ext cx="7038900" cy="5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55" name="Google Shape;255;p20"/>
          <p:cNvSpPr txBox="1"/>
          <p:nvPr>
            <p:ph idx="1" type="body"/>
          </p:nvPr>
        </p:nvSpPr>
        <p:spPr>
          <a:xfrm>
            <a:off x="1391475" y="1018750"/>
            <a:ext cx="7293300" cy="1457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sz="1500">
                <a:solidFill>
                  <a:srgbClr val="FFFFFF"/>
                </a:solidFill>
              </a:rPr>
              <a:t>The main aim of this project is to develop an online web portal that can handle Medicine </a:t>
            </a:r>
            <a:r>
              <a:rPr lang="en-GB" sz="1500">
                <a:solidFill>
                  <a:srgbClr val="FFFFFF"/>
                </a:solidFill>
              </a:rPr>
              <a:t>booking.</a:t>
            </a:r>
            <a:r>
              <a:rPr lang="en-GB" sz="1500">
                <a:solidFill>
                  <a:srgbClr val="FFFFFF"/>
                </a:solidFill>
              </a:rPr>
              <a:t> </a:t>
            </a:r>
            <a:r>
              <a:rPr lang="en-GB" sz="1500">
                <a:solidFill>
                  <a:srgbClr val="FFFFFF"/>
                </a:solidFill>
              </a:rPr>
              <a:t>In recent times, mobile healthcare apps become more trending due to pandemic crisis.  </a:t>
            </a:r>
            <a:r>
              <a:rPr lang="en-GB" sz="1500"/>
              <a:t>People are reluctant to leave their home in the aftermath of the coronavirus epidemic to purchase even basic commodities. Online medicine delivery apps allow for delivery at your doorstep.</a:t>
            </a:r>
            <a:endParaRPr sz="1700">
              <a:solidFill>
                <a:srgbClr val="FFFFFF"/>
              </a:solidFill>
            </a:endParaRPr>
          </a:p>
        </p:txBody>
      </p:sp>
      <p:sp>
        <p:nvSpPr>
          <p:cNvPr id="256" name="Google Shape;256;p20"/>
          <p:cNvSpPr txBox="1"/>
          <p:nvPr/>
        </p:nvSpPr>
        <p:spPr>
          <a:xfrm>
            <a:off x="181275" y="39259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1371300" y="2756500"/>
            <a:ext cx="6945000" cy="9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Char char="●"/>
            </a:pPr>
            <a:r>
              <a:rPr lang="en-GB" sz="1500">
                <a:solidFill>
                  <a:srgbClr val="FFFFFF"/>
                </a:solidFill>
              </a:rPr>
              <a:t>In this, users can choose a medicine section of their choices and go through all the items that the system provides. Users can then select the desired drug items, add them to cart and then proceed to payment.</a:t>
            </a:r>
            <a:endParaRPr>
              <a:solidFill>
                <a:srgbClr val="FFFFFF"/>
              </a:solidFill>
            </a:endParaRPr>
          </a:p>
        </p:txBody>
      </p:sp>
      <p:sp>
        <p:nvSpPr>
          <p:cNvPr id="258" name="Google Shape;258;p20"/>
          <p:cNvSpPr txBox="1"/>
          <p:nvPr/>
        </p:nvSpPr>
        <p:spPr>
          <a:xfrm>
            <a:off x="1371300" y="4073800"/>
            <a:ext cx="6945000" cy="8772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lt1"/>
              </a:buClr>
              <a:buSzPts val="1500"/>
              <a:buFont typeface="Lato"/>
              <a:buChar char="●"/>
            </a:pPr>
            <a:r>
              <a:rPr lang="en-GB" sz="1500">
                <a:solidFill>
                  <a:schemeClr val="lt1"/>
                </a:solidFill>
                <a:latin typeface="Lato"/>
                <a:ea typeface="Lato"/>
                <a:cs typeface="Lato"/>
                <a:sym typeface="Lato"/>
              </a:rPr>
              <a:t>Our system solves the problems of going for searching medicines and saves transport cost.We are ensuring a fast delivery system which is safe and reliable. Customers can save both time and money.</a:t>
            </a:r>
            <a:endParaRPr sz="1500">
              <a:solidFill>
                <a:schemeClr val="lt1"/>
              </a:solidFill>
              <a:latin typeface="Lato"/>
              <a:ea typeface="Lato"/>
              <a:cs typeface="Lato"/>
              <a:sym typeface="La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56"/>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User Login Success</a:t>
            </a:r>
            <a:endParaRPr sz="2000"/>
          </a:p>
        </p:txBody>
      </p:sp>
      <p:sp>
        <p:nvSpPr>
          <p:cNvPr id="549" name="Google Shape;549;p5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50" name="Google Shape;550;p56"/>
          <p:cNvPicPr preferRelativeResize="0"/>
          <p:nvPr/>
        </p:nvPicPr>
        <p:blipFill>
          <a:blip r:embed="rId3">
            <a:alphaModFix/>
          </a:blip>
          <a:stretch>
            <a:fillRect/>
          </a:stretch>
        </p:blipFill>
        <p:spPr>
          <a:xfrm>
            <a:off x="1779300" y="1076850"/>
            <a:ext cx="6189699" cy="34768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57"/>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2000"/>
              <a:t>User Registration</a:t>
            </a:r>
            <a:endParaRPr sz="2000"/>
          </a:p>
        </p:txBody>
      </p:sp>
      <p:sp>
        <p:nvSpPr>
          <p:cNvPr id="556" name="Google Shape;556;p5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57" name="Google Shape;557;p57"/>
          <p:cNvPicPr preferRelativeResize="0"/>
          <p:nvPr/>
        </p:nvPicPr>
        <p:blipFill>
          <a:blip r:embed="rId3">
            <a:alphaModFix/>
          </a:blip>
          <a:stretch>
            <a:fillRect/>
          </a:stretch>
        </p:blipFill>
        <p:spPr>
          <a:xfrm>
            <a:off x="1879404" y="1109083"/>
            <a:ext cx="6230000" cy="34995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58"/>
          <p:cNvSpPr txBox="1"/>
          <p:nvPr>
            <p:ph type="title"/>
          </p:nvPr>
        </p:nvSpPr>
        <p:spPr>
          <a:xfrm>
            <a:off x="1187800" y="326925"/>
            <a:ext cx="7737000" cy="62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Conclusion</a:t>
            </a:r>
            <a:endParaRPr/>
          </a:p>
          <a:p>
            <a:pPr indent="0" lvl="0" marL="0" rtl="0" algn="l">
              <a:spcBef>
                <a:spcPts val="1600"/>
              </a:spcBef>
              <a:spcAft>
                <a:spcPts val="0"/>
              </a:spcAft>
              <a:buNone/>
            </a:pPr>
            <a:r>
              <a:t/>
            </a:r>
            <a:endParaRPr sz="1500">
              <a:latin typeface="Lato"/>
              <a:ea typeface="Lato"/>
              <a:cs typeface="Lato"/>
              <a:sym typeface="Lato"/>
            </a:endParaRPr>
          </a:p>
          <a:p>
            <a:pPr indent="0" lvl="0" marL="0" rtl="0" algn="l">
              <a:spcBef>
                <a:spcPts val="0"/>
              </a:spcBef>
              <a:spcAft>
                <a:spcPts val="0"/>
              </a:spcAft>
              <a:buNone/>
            </a:pPr>
            <a:r>
              <a:t/>
            </a:r>
            <a:endParaRPr sz="1500">
              <a:latin typeface="Lato"/>
              <a:ea typeface="Lato"/>
              <a:cs typeface="Lato"/>
              <a:sym typeface="Lato"/>
            </a:endParaRPr>
          </a:p>
        </p:txBody>
      </p:sp>
      <p:sp>
        <p:nvSpPr>
          <p:cNvPr id="563" name="Google Shape;563;p58"/>
          <p:cNvSpPr txBox="1"/>
          <p:nvPr/>
        </p:nvSpPr>
        <p:spPr>
          <a:xfrm>
            <a:off x="1385300" y="1295400"/>
            <a:ext cx="7502700" cy="333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500">
                <a:solidFill>
                  <a:schemeClr val="lt1"/>
                </a:solidFill>
                <a:latin typeface="Lato"/>
                <a:ea typeface="Lato"/>
                <a:cs typeface="Lato"/>
                <a:sym typeface="Lato"/>
              </a:rPr>
              <a:t>Our project is only a humble venture to satisfy the needs to manage their project work. Several user-friendly coding has also adopted. The objective of software planning is to provide a framework that enables the manger to make reasonable estimates made within a limited time frame at the beginning of the software project and should be updated regularly as the project progresses.</a:t>
            </a:r>
            <a:endParaRPr sz="1500">
              <a:solidFill>
                <a:schemeClr val="lt1"/>
              </a:solidFill>
              <a:latin typeface="Lato"/>
              <a:ea typeface="Lato"/>
              <a:cs typeface="Lato"/>
              <a:sym typeface="Lato"/>
            </a:endParaRPr>
          </a:p>
          <a:p>
            <a:pPr indent="0" lvl="0" marL="0" rtl="0" algn="l">
              <a:lnSpc>
                <a:spcPct val="115000"/>
              </a:lnSpc>
              <a:spcBef>
                <a:spcPts val="0"/>
              </a:spcBef>
              <a:spcAft>
                <a:spcPts val="0"/>
              </a:spcAft>
              <a:buNone/>
            </a:pPr>
            <a:r>
              <a:t/>
            </a:r>
            <a:endParaRPr sz="15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en-GB" sz="1500">
                <a:solidFill>
                  <a:schemeClr val="lt1"/>
                </a:solidFill>
                <a:latin typeface="Lato"/>
                <a:ea typeface="Lato"/>
                <a:cs typeface="Lato"/>
                <a:sym typeface="Lato"/>
              </a:rPr>
              <a:t>At the end it is concluded that we have made effort on following points -</a:t>
            </a:r>
            <a:endParaRPr sz="1500">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dk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We included features and operations in detail, including screen layouts.</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We designed user interface and security issues related to system.</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Finally, the system is implemented and tested according to test cases.</a:t>
            </a:r>
            <a:endParaRPr>
              <a:solidFill>
                <a:schemeClr val="lt1"/>
              </a:solidFill>
              <a:latin typeface="Lato"/>
              <a:ea typeface="Lato"/>
              <a:cs typeface="Lato"/>
              <a:sym typeface="La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5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pSp>
        <p:nvGrpSpPr>
          <p:cNvPr id="569" name="Google Shape;569;p59"/>
          <p:cNvGrpSpPr/>
          <p:nvPr/>
        </p:nvGrpSpPr>
        <p:grpSpPr>
          <a:xfrm>
            <a:off x="2370486" y="1236566"/>
            <a:ext cx="4042004" cy="2072175"/>
            <a:chOff x="4654186" y="1785178"/>
            <a:chExt cx="4042004" cy="2072175"/>
          </a:xfrm>
        </p:grpSpPr>
        <p:sp>
          <p:nvSpPr>
            <p:cNvPr id="570" name="Google Shape;570;p59"/>
            <p:cNvSpPr/>
            <p:nvPr/>
          </p:nvSpPr>
          <p:spPr>
            <a:xfrm>
              <a:off x="4657290" y="1813753"/>
              <a:ext cx="4038900" cy="2043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9"/>
            <p:cNvSpPr/>
            <p:nvPr/>
          </p:nvSpPr>
          <p:spPr>
            <a:xfrm>
              <a:off x="4654186" y="1785178"/>
              <a:ext cx="4038900" cy="2043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9"/>
            <p:cNvSpPr/>
            <p:nvPr/>
          </p:nvSpPr>
          <p:spPr>
            <a:xfrm rot="5400000">
              <a:off x="4590717" y="2763677"/>
              <a:ext cx="667200" cy="108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59"/>
          <p:cNvSpPr txBox="1"/>
          <p:nvPr>
            <p:ph type="title"/>
          </p:nvPr>
        </p:nvSpPr>
        <p:spPr>
          <a:xfrm>
            <a:off x="3317250" y="1973400"/>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400">
                <a:solidFill>
                  <a:schemeClr val="dk1"/>
                </a:solidFill>
              </a:rPr>
              <a:t>Thank You !</a:t>
            </a:r>
            <a:endParaRPr b="1" sz="24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187800" y="326925"/>
            <a:ext cx="7737000" cy="31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System</a:t>
            </a:r>
            <a:endParaRPr/>
          </a:p>
          <a:p>
            <a:pPr indent="0" lvl="0" marL="0" rtl="0" algn="l">
              <a:spcBef>
                <a:spcPts val="0"/>
              </a:spcBef>
              <a:spcAft>
                <a:spcPts val="0"/>
              </a:spcAft>
              <a:buNone/>
            </a:pPr>
            <a:r>
              <a:t/>
            </a:r>
            <a:endParaRPr/>
          </a:p>
          <a:p>
            <a:pPr indent="-323850" lvl="0" marL="457200" rtl="0" algn="l">
              <a:spcBef>
                <a:spcPts val="0"/>
              </a:spcBef>
              <a:spcAft>
                <a:spcPts val="0"/>
              </a:spcAft>
              <a:buSzPts val="1500"/>
              <a:buFont typeface="Lato"/>
              <a:buChar char="●"/>
            </a:pPr>
            <a:r>
              <a:rPr lang="en-GB" sz="1500">
                <a:latin typeface="Lato"/>
                <a:ea typeface="Lato"/>
                <a:cs typeface="Lato"/>
                <a:sym typeface="Lato"/>
              </a:rPr>
              <a:t>The proposed medical Booking Store System will completely Revolutionize the industry.</a:t>
            </a:r>
            <a:endParaRPr sz="1500">
              <a:latin typeface="Lato"/>
              <a:ea typeface="Lato"/>
              <a:cs typeface="Lato"/>
              <a:sym typeface="Lato"/>
            </a:endParaRPr>
          </a:p>
          <a:p>
            <a:pPr indent="0" lvl="0" marL="0" rtl="0" algn="l">
              <a:spcBef>
                <a:spcPts val="0"/>
              </a:spcBef>
              <a:spcAft>
                <a:spcPts val="0"/>
              </a:spcAft>
              <a:buNone/>
            </a:pPr>
            <a:r>
              <a:t/>
            </a:r>
            <a:endParaRPr sz="2000"/>
          </a:p>
          <a:p>
            <a:pPr indent="-323850" lvl="0" marL="457200" rtl="0" algn="l">
              <a:spcBef>
                <a:spcPts val="0"/>
              </a:spcBef>
              <a:spcAft>
                <a:spcPts val="0"/>
              </a:spcAft>
              <a:buSzPts val="1500"/>
              <a:buFont typeface="Lato"/>
              <a:buChar char="●"/>
            </a:pPr>
            <a:r>
              <a:rPr lang="en-GB" sz="1500">
                <a:latin typeface="Lato"/>
                <a:ea typeface="Lato"/>
                <a:cs typeface="Lato"/>
                <a:sym typeface="Lato"/>
              </a:rPr>
              <a:t>Searching of products, order placing, billing and product stock can be maintained by a single click.</a:t>
            </a:r>
            <a:endParaRPr sz="1500">
              <a:latin typeface="Lato"/>
              <a:ea typeface="Lato"/>
              <a:cs typeface="Lato"/>
              <a:sym typeface="Lato"/>
            </a:endParaRPr>
          </a:p>
          <a:p>
            <a:pPr indent="0" lvl="0" marL="0" rtl="0" algn="l">
              <a:spcBef>
                <a:spcPts val="0"/>
              </a:spcBef>
              <a:spcAft>
                <a:spcPts val="0"/>
              </a:spcAft>
              <a:buNone/>
            </a:pPr>
            <a:r>
              <a:t/>
            </a:r>
            <a:endParaRPr sz="1500">
              <a:latin typeface="Lato"/>
              <a:ea typeface="Lato"/>
              <a:cs typeface="Lato"/>
              <a:sym typeface="Lato"/>
            </a:endParaRPr>
          </a:p>
          <a:p>
            <a:pPr indent="-323850" lvl="0" marL="457200" rtl="0" algn="l">
              <a:spcBef>
                <a:spcPts val="0"/>
              </a:spcBef>
              <a:spcAft>
                <a:spcPts val="0"/>
              </a:spcAft>
              <a:buSzPts val="1500"/>
              <a:buFont typeface="Lato"/>
              <a:buChar char="●"/>
            </a:pPr>
            <a:r>
              <a:rPr lang="en-GB" sz="1500">
                <a:latin typeface="Lato"/>
                <a:ea typeface="Lato"/>
                <a:cs typeface="Lato"/>
                <a:sym typeface="Lato"/>
              </a:rPr>
              <a:t>The payment of the order can also be done by credit cards</a:t>
            </a:r>
            <a:endParaRPr sz="1500">
              <a:latin typeface="Lato"/>
              <a:ea typeface="Lato"/>
              <a:cs typeface="Lato"/>
              <a:sym typeface="Lato"/>
            </a:endParaRPr>
          </a:p>
          <a:p>
            <a:pPr indent="0" lvl="0" marL="0" rtl="0" algn="l">
              <a:spcBef>
                <a:spcPts val="0"/>
              </a:spcBef>
              <a:spcAft>
                <a:spcPts val="0"/>
              </a:spcAft>
              <a:buNone/>
            </a:pPr>
            <a:r>
              <a:t/>
            </a:r>
            <a:endParaRPr sz="15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Entity Relationship Diagram</a:t>
            </a:r>
            <a:endParaRPr/>
          </a:p>
        </p:txBody>
      </p:sp>
      <p:pic>
        <p:nvPicPr>
          <p:cNvPr id="269" name="Google Shape;269;p22"/>
          <p:cNvPicPr preferRelativeResize="0"/>
          <p:nvPr/>
        </p:nvPicPr>
        <p:blipFill>
          <a:blip r:embed="rId3">
            <a:alphaModFix/>
          </a:blip>
          <a:stretch>
            <a:fillRect/>
          </a:stretch>
        </p:blipFill>
        <p:spPr>
          <a:xfrm>
            <a:off x="1159376" y="1080875"/>
            <a:ext cx="7570351" cy="3462950"/>
          </a:xfrm>
          <a:prstGeom prst="rect">
            <a:avLst/>
          </a:prstGeom>
          <a:noFill/>
          <a:ln>
            <a:noFill/>
          </a:ln>
        </p:spPr>
      </p:pic>
      <p:sp>
        <p:nvSpPr>
          <p:cNvPr id="270" name="Google Shape;270;p22"/>
          <p:cNvSpPr/>
          <p:nvPr/>
        </p:nvSpPr>
        <p:spPr>
          <a:xfrm>
            <a:off x="6907200" y="3278100"/>
            <a:ext cx="993300" cy="123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a:off x="4732025" y="3689600"/>
            <a:ext cx="768000" cy="274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txBox="1"/>
          <p:nvPr/>
        </p:nvSpPr>
        <p:spPr>
          <a:xfrm>
            <a:off x="4636000" y="3579800"/>
            <a:ext cx="1934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latin typeface="Lato"/>
                <a:ea typeface="Lato"/>
                <a:cs typeface="Lato"/>
                <a:sym typeface="Lato"/>
              </a:rPr>
              <a:t>MedicineName : char</a:t>
            </a:r>
            <a:endParaRPr sz="800">
              <a:latin typeface="Lato"/>
              <a:ea typeface="Lato"/>
              <a:cs typeface="Lato"/>
              <a:sym typeface="Lato"/>
            </a:endParaRPr>
          </a:p>
        </p:txBody>
      </p:sp>
      <p:sp>
        <p:nvSpPr>
          <p:cNvPr id="273" name="Google Shape;273;p22"/>
          <p:cNvSpPr txBox="1"/>
          <p:nvPr/>
        </p:nvSpPr>
        <p:spPr>
          <a:xfrm>
            <a:off x="4636000" y="3762025"/>
            <a:ext cx="1934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latin typeface="Lato"/>
                <a:ea typeface="Lato"/>
                <a:cs typeface="Lato"/>
                <a:sym typeface="Lato"/>
              </a:rPr>
              <a:t>Price of product</a:t>
            </a:r>
            <a:r>
              <a:rPr lang="en-GB" sz="800">
                <a:latin typeface="Lato"/>
                <a:ea typeface="Lato"/>
                <a:cs typeface="Lato"/>
                <a:sym typeface="Lato"/>
              </a:rPr>
              <a:t> : int</a:t>
            </a:r>
            <a:endParaRPr sz="8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3"/>
          <p:cNvSpPr txBox="1"/>
          <p:nvPr>
            <p:ph type="title"/>
          </p:nvPr>
        </p:nvSpPr>
        <p:spPr>
          <a:xfrm>
            <a:off x="1297500" y="3848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Technology Used</a:t>
            </a:r>
            <a:endParaRPr/>
          </a:p>
        </p:txBody>
      </p:sp>
      <p:sp>
        <p:nvSpPr>
          <p:cNvPr id="279" name="Google Shape;279;p23"/>
          <p:cNvSpPr txBox="1"/>
          <p:nvPr>
            <p:ph idx="1" type="body"/>
          </p:nvPr>
        </p:nvSpPr>
        <p:spPr>
          <a:xfrm>
            <a:off x="1210925" y="1254800"/>
            <a:ext cx="8326200" cy="3019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GB" sz="1500"/>
              <a:t>HTML : Page layout has been designed in HTML.</a:t>
            </a:r>
            <a:endParaRPr sz="1500"/>
          </a:p>
          <a:p>
            <a:pPr indent="-323850" lvl="0" marL="457200" rtl="0" algn="l">
              <a:lnSpc>
                <a:spcPct val="150000"/>
              </a:lnSpc>
              <a:spcBef>
                <a:spcPts val="0"/>
              </a:spcBef>
              <a:spcAft>
                <a:spcPts val="0"/>
              </a:spcAft>
              <a:buSzPts val="1500"/>
              <a:buChar char="●"/>
            </a:pPr>
            <a:r>
              <a:rPr lang="en-GB" sz="1500"/>
              <a:t>CSS : CSS has been used for all the designing part.</a:t>
            </a:r>
            <a:endParaRPr sz="1500"/>
          </a:p>
          <a:p>
            <a:pPr indent="-323850" lvl="0" marL="457200" rtl="0" algn="l">
              <a:lnSpc>
                <a:spcPct val="150000"/>
              </a:lnSpc>
              <a:spcBef>
                <a:spcPts val="0"/>
              </a:spcBef>
              <a:spcAft>
                <a:spcPts val="0"/>
              </a:spcAft>
              <a:buSzPts val="1500"/>
              <a:buChar char="●"/>
            </a:pPr>
            <a:r>
              <a:rPr lang="en-GB" sz="1500"/>
              <a:t>Java : All the business logic has been written in Java.</a:t>
            </a:r>
            <a:endParaRPr sz="1500"/>
          </a:p>
          <a:p>
            <a:pPr indent="-323850" lvl="0" marL="457200" rtl="0" algn="l">
              <a:lnSpc>
                <a:spcPct val="150000"/>
              </a:lnSpc>
              <a:spcBef>
                <a:spcPts val="0"/>
              </a:spcBef>
              <a:spcAft>
                <a:spcPts val="0"/>
              </a:spcAft>
              <a:buSzPts val="1500"/>
              <a:buChar char="●"/>
            </a:pPr>
            <a:r>
              <a:rPr lang="en-GB" sz="1500"/>
              <a:t>Angular CLI : Command-line interface tool that we use to initialize.</a:t>
            </a:r>
            <a:endParaRPr sz="1500"/>
          </a:p>
          <a:p>
            <a:pPr indent="-323850" lvl="0" marL="457200" rtl="0" algn="l">
              <a:lnSpc>
                <a:spcPct val="150000"/>
              </a:lnSpc>
              <a:spcBef>
                <a:spcPts val="0"/>
              </a:spcBef>
              <a:spcAft>
                <a:spcPts val="0"/>
              </a:spcAft>
              <a:buSzPts val="1500"/>
              <a:buChar char="●"/>
            </a:pPr>
            <a:r>
              <a:rPr lang="en-GB" sz="1500"/>
              <a:t>MySQL : MySQL database has been used as database for the project.</a:t>
            </a:r>
            <a:endParaRPr sz="1500"/>
          </a:p>
          <a:p>
            <a:pPr indent="-323850" lvl="0" marL="457200" rtl="0" algn="l">
              <a:lnSpc>
                <a:spcPct val="150000"/>
              </a:lnSpc>
              <a:spcBef>
                <a:spcPts val="0"/>
              </a:spcBef>
              <a:spcAft>
                <a:spcPts val="0"/>
              </a:spcAft>
              <a:buSzPts val="1500"/>
              <a:buChar char="●"/>
            </a:pPr>
            <a:r>
              <a:rPr lang="en-GB" sz="1500"/>
              <a:t>Hibernate : Used for </a:t>
            </a:r>
            <a:r>
              <a:rPr lang="en-GB" sz="1500">
                <a:highlight>
                  <a:srgbClr val="202124"/>
                </a:highlight>
              </a:rPr>
              <a:t>object-table mapping.</a:t>
            </a:r>
            <a:endParaRPr sz="1800"/>
          </a:p>
          <a:p>
            <a:pPr indent="-323850" lvl="0" marL="457200" rtl="0" algn="l">
              <a:lnSpc>
                <a:spcPct val="150000"/>
              </a:lnSpc>
              <a:spcBef>
                <a:spcPts val="0"/>
              </a:spcBef>
              <a:spcAft>
                <a:spcPts val="0"/>
              </a:spcAft>
              <a:buSzPts val="1500"/>
              <a:buChar char="●"/>
            </a:pPr>
            <a:r>
              <a:rPr lang="en-GB" sz="1500"/>
              <a:t>Spring-boot :  Server side setup.</a:t>
            </a:r>
            <a:endParaRPr sz="1500"/>
          </a:p>
          <a:p>
            <a:pPr indent="-323850" lvl="0" marL="457200" rtl="0" algn="l">
              <a:lnSpc>
                <a:spcPct val="150000"/>
              </a:lnSpc>
              <a:spcBef>
                <a:spcPts val="0"/>
              </a:spcBef>
              <a:spcAft>
                <a:spcPts val="0"/>
              </a:spcAft>
              <a:buSzPts val="1500"/>
              <a:buChar char="●"/>
            </a:pPr>
            <a:r>
              <a:rPr lang="en-GB" sz="1500"/>
              <a:t>Tomcat : Server.</a:t>
            </a:r>
            <a:endParaRPr sz="1500"/>
          </a:p>
          <a:p>
            <a:pPr indent="0" lvl="0" marL="457200" rtl="0" algn="l">
              <a:lnSpc>
                <a:spcPct val="150000"/>
              </a:lnSpc>
              <a:spcBef>
                <a:spcPts val="1600"/>
              </a:spcBef>
              <a:spcAft>
                <a:spcPts val="0"/>
              </a:spcAft>
              <a:buNone/>
            </a:pPr>
            <a:r>
              <a:t/>
            </a:r>
            <a:endParaRPr sz="1500"/>
          </a:p>
          <a:p>
            <a:pPr indent="0" lvl="0" marL="0" rtl="0" algn="l">
              <a:lnSpc>
                <a:spcPct val="150000"/>
              </a:lnSpc>
              <a:spcBef>
                <a:spcPts val="1600"/>
              </a:spcBef>
              <a:spcAft>
                <a:spcPts val="0"/>
              </a:spcAft>
              <a:buNone/>
            </a:pPr>
            <a:r>
              <a:t/>
            </a:r>
            <a:endParaRPr sz="1500"/>
          </a:p>
          <a:p>
            <a:pPr indent="0" lvl="0" marL="0" rtl="0" algn="l">
              <a:lnSpc>
                <a:spcPct val="150000"/>
              </a:lnSpc>
              <a:spcBef>
                <a:spcPts val="1600"/>
              </a:spcBef>
              <a:spcAft>
                <a:spcPts val="0"/>
              </a:spcAft>
              <a:buNone/>
            </a:pPr>
            <a:r>
              <a:t/>
            </a:r>
            <a:endParaRPr sz="1500"/>
          </a:p>
          <a:p>
            <a:pPr indent="0" lvl="0" marL="0" rtl="0" algn="l">
              <a:lnSpc>
                <a:spcPct val="150000"/>
              </a:lnSpc>
              <a:spcBef>
                <a:spcPts val="1600"/>
              </a:spcBef>
              <a:spcAft>
                <a:spcPts val="0"/>
              </a:spcAft>
              <a:buNone/>
            </a:pPr>
            <a:r>
              <a:t/>
            </a:r>
            <a:endParaRPr sz="1500"/>
          </a:p>
          <a:p>
            <a:pPr indent="0" lvl="0" marL="0" rtl="0" algn="l">
              <a:lnSpc>
                <a:spcPct val="150000"/>
              </a:lnSpc>
              <a:spcBef>
                <a:spcPts val="1600"/>
              </a:spcBef>
              <a:spcAft>
                <a:spcPts val="0"/>
              </a:spcAft>
              <a:buNone/>
            </a:pPr>
            <a:r>
              <a:t/>
            </a:r>
            <a:endParaRPr sz="1500"/>
          </a:p>
          <a:p>
            <a:pPr indent="0" lvl="0" marL="0" rtl="0" algn="l">
              <a:spcBef>
                <a:spcPts val="1600"/>
              </a:spcBef>
              <a:spcAft>
                <a:spcPts val="1600"/>
              </a:spcAft>
              <a:buNone/>
            </a:pPr>
            <a:r>
              <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type="title"/>
          </p:nvPr>
        </p:nvSpPr>
        <p:spPr>
          <a:xfrm>
            <a:off x="1307675" y="130775"/>
            <a:ext cx="7606200" cy="4871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System Overview:</a:t>
            </a:r>
            <a:endParaRPr/>
          </a:p>
          <a:p>
            <a:pPr indent="0" lvl="0" marL="0" rtl="0" algn="l">
              <a:lnSpc>
                <a:spcPct val="115000"/>
              </a:lnSpc>
              <a:spcBef>
                <a:spcPts val="1600"/>
              </a:spcBef>
              <a:spcAft>
                <a:spcPts val="0"/>
              </a:spcAft>
              <a:buNone/>
            </a:pPr>
            <a:r>
              <a:t/>
            </a:r>
            <a:endParaRPr/>
          </a:p>
          <a:p>
            <a:pPr indent="0" lvl="0" marL="0" rtl="0" algn="just">
              <a:lnSpc>
                <a:spcPct val="115000"/>
              </a:lnSpc>
              <a:spcBef>
                <a:spcPts val="1600"/>
              </a:spcBef>
              <a:spcAft>
                <a:spcPts val="0"/>
              </a:spcAft>
              <a:buNone/>
            </a:pPr>
            <a:r>
              <a:rPr lang="en-GB" sz="1700">
                <a:latin typeface="Times New Roman"/>
                <a:ea typeface="Times New Roman"/>
                <a:cs typeface="Times New Roman"/>
                <a:sym typeface="Times New Roman"/>
              </a:rPr>
              <a:t>The “E-Medicare” should support basic functionalities  for all below listed users</a:t>
            </a:r>
            <a:endParaRPr sz="1700">
              <a:latin typeface="Times New Roman"/>
              <a:ea typeface="Times New Roman"/>
              <a:cs typeface="Times New Roman"/>
              <a:sym typeface="Times New Roman"/>
            </a:endParaRPr>
          </a:p>
          <a:p>
            <a:pPr indent="0" lvl="0" marL="228600" rtl="0" algn="just">
              <a:lnSpc>
                <a:spcPct val="115000"/>
              </a:lnSpc>
              <a:spcBef>
                <a:spcPts val="0"/>
              </a:spcBef>
              <a:spcAft>
                <a:spcPts val="0"/>
              </a:spcAft>
              <a:buNone/>
            </a:pPr>
            <a:r>
              <a:t/>
            </a:r>
            <a:endParaRPr sz="1700">
              <a:latin typeface="Times New Roman"/>
              <a:ea typeface="Times New Roman"/>
              <a:cs typeface="Times New Roman"/>
              <a:sym typeface="Times New Roman"/>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Login Module: Used for managing the login details.</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Users Module: Used for managing the users of the system.</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a:t>
            </a:r>
            <a:r>
              <a:rPr lang="en-GB" sz="1500">
                <a:latin typeface="Lato"/>
                <a:ea typeface="Lato"/>
                <a:cs typeface="Lato"/>
                <a:sym typeface="Lato"/>
              </a:rPr>
              <a:t>Admin Module: Used for managing.  medicine details and user information.</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Medicine Module: Used for managing the Medicine details.</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Contact_us: Used if customer is having complaints.</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 Cart Module: Used for managing the details of Cart.</a:t>
            </a:r>
            <a:endParaRPr sz="1500">
              <a:latin typeface="Lato"/>
              <a:ea typeface="Lato"/>
              <a:cs typeface="Lato"/>
              <a:sym typeface="Lato"/>
            </a:endParaRPr>
          </a:p>
          <a:p>
            <a:pPr indent="-323850" lvl="0" marL="457200" rtl="0" algn="just">
              <a:lnSpc>
                <a:spcPct val="115000"/>
              </a:lnSpc>
              <a:spcBef>
                <a:spcPts val="0"/>
              </a:spcBef>
              <a:spcAft>
                <a:spcPts val="0"/>
              </a:spcAft>
              <a:buSzPts val="1500"/>
              <a:buFont typeface="Lato"/>
              <a:buChar char="●"/>
            </a:pPr>
            <a:r>
              <a:rPr lang="en-GB" sz="1500">
                <a:latin typeface="Lato"/>
                <a:ea typeface="Lato"/>
                <a:cs typeface="Lato"/>
                <a:sym typeface="Lato"/>
              </a:rPr>
              <a:t>Payment Module: Used for managing the details of Paymen</a:t>
            </a:r>
            <a:r>
              <a:rPr lang="en-GB" sz="1200">
                <a:latin typeface="Arial"/>
                <a:ea typeface="Arial"/>
                <a:cs typeface="Arial"/>
                <a:sym typeface="Arial"/>
              </a:rPr>
              <a:t>t. add update module…</a:t>
            </a:r>
            <a:endParaRPr sz="1200">
              <a:latin typeface="Arial"/>
              <a:ea typeface="Arial"/>
              <a:cs typeface="Arial"/>
              <a:sym typeface="Arial"/>
            </a:endParaRPr>
          </a:p>
          <a:p>
            <a:pPr indent="0" lvl="0" marL="457200" rtl="0" algn="just">
              <a:lnSpc>
                <a:spcPct val="115000"/>
              </a:lnSpc>
              <a:spcBef>
                <a:spcPts val="0"/>
              </a:spcBef>
              <a:spcAft>
                <a:spcPts val="0"/>
              </a:spcAft>
              <a:buNone/>
            </a:pPr>
            <a:r>
              <a:t/>
            </a:r>
            <a:endParaRPr sz="1200">
              <a:latin typeface="Times New Roman"/>
              <a:ea typeface="Times New Roman"/>
              <a:cs typeface="Times New Roman"/>
              <a:sym typeface="Times New Roman"/>
            </a:endParaRPr>
          </a:p>
          <a:p>
            <a:pPr indent="0" lvl="0" marL="457200" rtl="0" algn="just">
              <a:lnSpc>
                <a:spcPct val="115000"/>
              </a:lnSpc>
              <a:spcBef>
                <a:spcPts val="1200"/>
              </a:spcBef>
              <a:spcAft>
                <a:spcPts val="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Authentication &amp; Authorization </a:t>
            </a:r>
            <a:endParaRPr sz="3400"/>
          </a:p>
        </p:txBody>
      </p:sp>
      <p:sp>
        <p:nvSpPr>
          <p:cNvPr id="290" name="Google Shape;290;p25"/>
          <p:cNvSpPr txBox="1"/>
          <p:nvPr>
            <p:ph idx="1" type="body"/>
          </p:nvPr>
        </p:nvSpPr>
        <p:spPr>
          <a:xfrm>
            <a:off x="1297500" y="1067925"/>
            <a:ext cx="7332000" cy="1503900"/>
          </a:xfrm>
          <a:prstGeom prst="rect">
            <a:avLst/>
          </a:prstGeom>
        </p:spPr>
        <p:txBody>
          <a:bodyPr anchorCtr="0" anchor="t" bIns="91425" lIns="91425" spcFirstLastPara="1" rIns="91425" wrap="square" tIns="91425">
            <a:noAutofit/>
          </a:bodyPr>
          <a:lstStyle/>
          <a:p>
            <a:pPr indent="0" lvl="0" marL="228600" rtl="0" algn="l">
              <a:spcBef>
                <a:spcPts val="0"/>
              </a:spcBef>
              <a:spcAft>
                <a:spcPts val="0"/>
              </a:spcAft>
              <a:buNone/>
            </a:pPr>
            <a:r>
              <a:t/>
            </a:r>
            <a:endParaRPr b="1" sz="1600">
              <a:latin typeface="Times New Roman"/>
              <a:ea typeface="Times New Roman"/>
              <a:cs typeface="Times New Roman"/>
              <a:sym typeface="Times New Roman"/>
            </a:endParaRPr>
          </a:p>
          <a:p>
            <a:pPr indent="0" lvl="0" marL="0" rtl="0" algn="l">
              <a:spcBef>
                <a:spcPts val="0"/>
              </a:spcBef>
              <a:spcAft>
                <a:spcPts val="0"/>
              </a:spcAft>
              <a:buNone/>
            </a:pPr>
            <a:r>
              <a:rPr b="1" lang="en-GB" sz="1600">
                <a:latin typeface="Times New Roman"/>
                <a:ea typeface="Times New Roman"/>
                <a:cs typeface="Times New Roman"/>
                <a:sym typeface="Times New Roman"/>
              </a:rPr>
              <a:t>  Authentication</a:t>
            </a:r>
            <a:r>
              <a:rPr lang="en-GB"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indent="0" lvl="0" marL="0" rtl="0" algn="l">
              <a:spcBef>
                <a:spcPts val="0"/>
              </a:spcBef>
              <a:spcAft>
                <a:spcPts val="0"/>
              </a:spcAft>
              <a:buNone/>
            </a:pPr>
            <a:r>
              <a:rPr lang="en-GB" sz="1600">
                <a:latin typeface="Times New Roman"/>
                <a:ea typeface="Times New Roman"/>
                <a:cs typeface="Times New Roman"/>
                <a:sym typeface="Times New Roman"/>
              </a:rPr>
              <a:t>        </a:t>
            </a:r>
            <a:r>
              <a:rPr lang="en-GB" sz="1500"/>
              <a:t>     Any end-user should be authenticated using a unique username  and  password.</a:t>
            </a:r>
            <a:endParaRPr sz="15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600">
                <a:latin typeface="Times New Roman"/>
                <a:ea typeface="Times New Roman"/>
                <a:cs typeface="Times New Roman"/>
                <a:sym typeface="Times New Roman"/>
              </a:rPr>
              <a:t>  </a:t>
            </a:r>
            <a:r>
              <a:rPr b="1" lang="en-GB" sz="1600">
                <a:latin typeface="Times New Roman"/>
                <a:ea typeface="Times New Roman"/>
                <a:cs typeface="Times New Roman"/>
                <a:sym typeface="Times New Roman"/>
              </a:rPr>
              <a:t>Authorization:</a:t>
            </a:r>
            <a:endParaRPr sz="1500"/>
          </a:p>
          <a:p>
            <a:pPr indent="0" lvl="0" marL="0" rtl="0" algn="l">
              <a:spcBef>
                <a:spcPts val="1200"/>
              </a:spcBef>
              <a:spcAft>
                <a:spcPts val="0"/>
              </a:spcAft>
              <a:buNone/>
            </a:pPr>
            <a:r>
              <a:rPr lang="en-GB" sz="1500"/>
              <a:t>             </a:t>
            </a:r>
            <a:endParaRPr sz="1500"/>
          </a:p>
          <a:p>
            <a:pPr indent="0" lvl="0" marL="228600" rtl="0" algn="l">
              <a:spcBef>
                <a:spcPts val="0"/>
              </a:spcBef>
              <a:spcAft>
                <a:spcPts val="0"/>
              </a:spcAft>
              <a:buNone/>
            </a:pPr>
            <a:r>
              <a:rPr lang="en-GB" sz="1600">
                <a:latin typeface="Times New Roman"/>
                <a:ea typeface="Times New Roman"/>
                <a:cs typeface="Times New Roman"/>
                <a:sym typeface="Times New Roman"/>
              </a:rPr>
              <a:t> </a:t>
            </a:r>
            <a:endParaRPr sz="1600"/>
          </a:p>
        </p:txBody>
      </p:sp>
      <p:sp>
        <p:nvSpPr>
          <p:cNvPr id="291" name="Google Shape;291;p25"/>
          <p:cNvSpPr txBox="1"/>
          <p:nvPr/>
        </p:nvSpPr>
        <p:spPr>
          <a:xfrm>
            <a:off x="1901175" y="2779300"/>
            <a:ext cx="6881700" cy="14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500">
                <a:solidFill>
                  <a:schemeClr val="lt1"/>
                </a:solidFill>
                <a:latin typeface="Lato"/>
                <a:ea typeface="Lato"/>
                <a:cs typeface="Lato"/>
                <a:sym typeface="Lato"/>
              </a:rPr>
              <a:t>The operations supported and allowed would be based on the user type. For example,Administrator has the  rights to add product information and view customer details. He can also view order detail and purchase details of a medicines. Whereas User/Buyer has a right to Add, Remove and Clear all the products from cart</a:t>
            </a:r>
            <a:endParaRPr sz="17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